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2" r:id="rId3"/>
    <p:sldId id="305" r:id="rId4"/>
    <p:sldId id="283" r:id="rId5"/>
    <p:sldId id="300" r:id="rId6"/>
    <p:sldId id="297" r:id="rId7"/>
    <p:sldId id="289" r:id="rId8"/>
    <p:sldId id="285" r:id="rId9"/>
    <p:sldId id="284" r:id="rId10"/>
    <p:sldId id="293" r:id="rId11"/>
    <p:sldId id="290" r:id="rId12"/>
    <p:sldId id="298" r:id="rId13"/>
    <p:sldId id="292" r:id="rId14"/>
    <p:sldId id="294" r:id="rId15"/>
    <p:sldId id="301" r:id="rId16"/>
    <p:sldId id="302" r:id="rId17"/>
    <p:sldId id="303" r:id="rId18"/>
    <p:sldId id="30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German Beauty" panose="02000500000000000000" pitchFamily="2" charset="0"/>
      <p:regular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Jutras" initials="I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ED21F"/>
    <a:srgbClr val="F51220"/>
    <a:srgbClr val="00B4C1"/>
    <a:srgbClr val="FFF2BD"/>
    <a:srgbClr val="FFE997"/>
    <a:srgbClr val="FFE175"/>
    <a:srgbClr val="FFF9E1"/>
    <a:srgbClr val="FFF4CD"/>
    <a:srgbClr val="FFF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 varScale="1">
        <p:scale>
          <a:sx n="104" d="100"/>
          <a:sy n="104" d="100"/>
        </p:scale>
        <p:origin x="1824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F3CD-44CF-46E1-894A-1935E7617A15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4C38-13CF-43B0-98FF-DB7006042C2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FF26-EF06-4FC9-914A-032E3855EBF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9790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7315-79D7-4ED1-BB2A-72167A98A9B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2574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2F6A-D675-4835-B603-181559BC878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6380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11407-0678-42BC-ACA7-19A626EF4C0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9371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C222-F1BE-4606-A976-DA81727F222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68574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2744-EF62-4054-A6E0-B2D48023D35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0109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70D8-9D99-45EC-89FC-7C07D8EB39B4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98583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2755-AC71-48E8-8E23-A7942185677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1430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E834-9707-4262-98FE-7F95520DE51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1604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16C6-1C4C-402F-9AFB-C8114768593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02943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F156-2547-4B04-AF6D-64760C5DBDA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8922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0E1-E1EB-4D2C-A841-A764A70940B9}" type="datetimeFigureOut">
              <a:rPr lang="fr-CA" smtClean="0"/>
              <a:pPr/>
              <a:t>2020-01-30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E0C2CA-17CD-4800-B9A3-CC9931A8D8CD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115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wmf"/><Relationship Id="rId24" Type="http://schemas.openxmlformats.org/officeDocument/2006/relationships/image" Target="../media/image34.png"/><Relationship Id="rId5" Type="http://schemas.microsoft.com/office/2007/relationships/hdphoto" Target="../media/hdphoto1.wdp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7.jpe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ByLXZCP4i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-684584" y="5301208"/>
            <a:ext cx="10729192" cy="2254538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4F81BD"/>
              </a:solidFill>
            </a:endParaRPr>
          </a:p>
        </p:txBody>
      </p:sp>
      <p:pic>
        <p:nvPicPr>
          <p:cNvPr id="44" name="Image 43" descr="chien4.png"/>
          <p:cNvPicPr>
            <a:picLocks noChangeAspect="1"/>
          </p:cNvPicPr>
          <p:nvPr/>
        </p:nvPicPr>
        <p:blipFill rotWithShape="1">
          <a:blip r:embed="rId3" cstate="print"/>
          <a:srcRect l="5106" t="13251" r="31637" b="5749"/>
          <a:stretch/>
        </p:blipFill>
        <p:spPr>
          <a:xfrm rot="412721">
            <a:off x="1116396" y="1150059"/>
            <a:ext cx="2888624" cy="5554951"/>
          </a:xfrm>
          <a:prstGeom prst="rect">
            <a:avLst/>
          </a:prstGeom>
          <a:effectLst/>
        </p:spPr>
      </p:pic>
      <p:pic>
        <p:nvPicPr>
          <p:cNvPr id="81" name="Image 80" descr="logo-DAG-avec énoncé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-99392"/>
            <a:ext cx="3006080" cy="3006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3212"/>
            <a:ext cx="3590551" cy="30297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85" y="3813128"/>
            <a:ext cx="1944216" cy="18691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31" y="4412129"/>
            <a:ext cx="1549848" cy="18924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3031" flipH="1">
            <a:off x="7236508" y="1785905"/>
            <a:ext cx="1556620" cy="23911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7027">
            <a:off x="4504630" y="2921877"/>
            <a:ext cx="587505" cy="9452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8" y="5854519"/>
            <a:ext cx="1869044" cy="7740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20944414">
            <a:off x="7622590" y="191043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German Beauty" panose="02000500000000000000" pitchFamily="2" charset="0"/>
              </a:rPr>
              <a:t>1</a:t>
            </a:r>
            <a:r>
              <a:rPr lang="fr-CA" baseline="30000" dirty="0" smtClean="0">
                <a:latin typeface="German Beauty" panose="02000500000000000000" pitchFamily="2" charset="0"/>
              </a:rPr>
              <a:t>er</a:t>
            </a:r>
            <a:r>
              <a:rPr lang="fr-CA" dirty="0" smtClean="0">
                <a:latin typeface="German Beauty" panose="02000500000000000000" pitchFamily="2" charset="0"/>
              </a:rPr>
              <a:t> cycle</a:t>
            </a:r>
            <a:endParaRPr lang="fr-CA" dirty="0"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-684584" y="5526994"/>
            <a:ext cx="10729192" cy="1862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à coins arrondis 34"/>
          <p:cNvSpPr/>
          <p:nvPr/>
        </p:nvSpPr>
        <p:spPr>
          <a:xfrm>
            <a:off x="1619672" y="1340768"/>
            <a:ext cx="5904656" cy="43302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914725" y="5815026"/>
            <a:ext cx="712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se trouve le point d’appui?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 17" descr="00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4550" y="1652587"/>
            <a:ext cx="4914900" cy="3552825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4283968" y="1844824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P</a:t>
            </a:r>
            <a:endParaRPr lang="fr-CA" sz="32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39744" y="392088"/>
            <a:ext cx="2304256" cy="1823825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-684584" y="5526994"/>
            <a:ext cx="10729192" cy="1862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à coins arrondis 34"/>
          <p:cNvSpPr/>
          <p:nvPr/>
        </p:nvSpPr>
        <p:spPr>
          <a:xfrm>
            <a:off x="1691680" y="1268760"/>
            <a:ext cx="5904656" cy="43204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Image 14" descr="chicago-move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730" y="1707268"/>
            <a:ext cx="3430116" cy="343011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8025" y="5795588"/>
            <a:ext cx="712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se trouve le point d’appui?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01058" y="4562765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P</a:t>
            </a:r>
            <a:endParaRPr lang="fr-CA" sz="3200" b="1" dirty="0"/>
          </a:p>
        </p:txBody>
      </p:sp>
      <p:sp>
        <p:nvSpPr>
          <p:cNvPr id="23" name="Ellipse 22"/>
          <p:cNvSpPr/>
          <p:nvPr/>
        </p:nvSpPr>
        <p:spPr>
          <a:xfrm>
            <a:off x="4932548" y="4365104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C</a:t>
            </a:r>
            <a:endParaRPr lang="fr-CA" sz="3200" b="1" dirty="0"/>
          </a:p>
        </p:txBody>
      </p:sp>
      <p:sp>
        <p:nvSpPr>
          <p:cNvPr id="24" name="Ellipse 23"/>
          <p:cNvSpPr/>
          <p:nvPr/>
        </p:nvSpPr>
        <p:spPr>
          <a:xfrm>
            <a:off x="3779912" y="2912073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F</a:t>
            </a:r>
            <a:endParaRPr lang="fr-CA" sz="3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817948" y="57900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se trouve la charge?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37775" y="5811885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applique-t-on la force?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3435" y="21643"/>
            <a:ext cx="2048323" cy="2208996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19" grpId="1" animBg="1"/>
      <p:bldP spid="23" grpId="0" animBg="1"/>
      <p:bldP spid="23" grpId="1" animBg="1"/>
      <p:bldP spid="24" grpId="0" animBg="1"/>
      <p:bldP spid="25" grpId="0"/>
      <p:bldP spid="25" grpId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-684584" y="5526994"/>
            <a:ext cx="10729192" cy="1862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à coins arrondis 34"/>
          <p:cNvSpPr/>
          <p:nvPr/>
        </p:nvSpPr>
        <p:spPr>
          <a:xfrm>
            <a:off x="1079612" y="548680"/>
            <a:ext cx="7200800" cy="5760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 descr="0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20688"/>
            <a:ext cx="5544616" cy="554461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241630" y="5036923"/>
            <a:ext cx="709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latin typeface="Century Gothic" panose="020B0502020202020204" pitchFamily="34" charset="0"/>
              </a:rPr>
              <a:t>Où se trouve le point d’appui?</a:t>
            </a:r>
            <a:endParaRPr lang="fr-CA" sz="3600" b="1" dirty="0">
              <a:latin typeface="Century Gothic" panose="020B0502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915816" y="3068960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P</a:t>
            </a:r>
            <a:endParaRPr lang="fr-CA" sz="3200" b="1" dirty="0"/>
          </a:p>
        </p:txBody>
      </p:sp>
      <p:sp>
        <p:nvSpPr>
          <p:cNvPr id="23" name="Ellipse 22"/>
          <p:cNvSpPr/>
          <p:nvPr/>
        </p:nvSpPr>
        <p:spPr>
          <a:xfrm>
            <a:off x="1944216" y="2996952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C</a:t>
            </a:r>
            <a:endParaRPr lang="fr-CA" sz="3200" b="1" dirty="0"/>
          </a:p>
        </p:txBody>
      </p:sp>
      <p:sp>
        <p:nvSpPr>
          <p:cNvPr id="24" name="Ellipse 23"/>
          <p:cNvSpPr/>
          <p:nvPr/>
        </p:nvSpPr>
        <p:spPr>
          <a:xfrm>
            <a:off x="6660232" y="3068960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F</a:t>
            </a:r>
            <a:endParaRPr lang="fr-CA" sz="3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907704" y="5070775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latin typeface="Century Gothic" panose="020B0502020202020204" pitchFamily="34" charset="0"/>
              </a:rPr>
              <a:t>Où se trouve la charge?</a:t>
            </a:r>
            <a:endParaRPr lang="fr-CA" sz="3600" b="1" dirty="0">
              <a:latin typeface="Century Gothic" panose="020B0502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45686" y="504006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latin typeface="Century Gothic" panose="020B0502020202020204" pitchFamily="34" charset="0"/>
              </a:rPr>
              <a:t>Où applique-t-on la force?</a:t>
            </a:r>
            <a:endParaRPr lang="fr-CA" sz="3600" b="1" dirty="0"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35596" y="5673492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Century Gothic" panose="020B0502020202020204" pitchFamily="34" charset="0"/>
              </a:rPr>
              <a:t>*Attention, dans les leviers doubles, la force et la charge sont à deux endroits.*</a:t>
            </a:r>
            <a:endParaRPr lang="fr-CA" sz="1200" dirty="0">
              <a:latin typeface="Century Gothic" panose="020B0502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7" y="5543923"/>
            <a:ext cx="1168780" cy="1052903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19" grpId="1" animBg="1"/>
      <p:bldP spid="23" grpId="0" animBg="1"/>
      <p:bldP spid="23" grpId="1" animBg="1"/>
      <p:bldP spid="24" grpId="0" animBg="1"/>
      <p:bldP spid="25" grpId="0"/>
      <p:bldP spid="25" grpId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-613084" y="5394086"/>
            <a:ext cx="10729192" cy="2067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à coins arrondis 34"/>
          <p:cNvSpPr/>
          <p:nvPr/>
        </p:nvSpPr>
        <p:spPr>
          <a:xfrm>
            <a:off x="2339752" y="1128521"/>
            <a:ext cx="4320480" cy="4316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Image 19" descr="output_8IJ7Rc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720080" cy="329179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48122" y="55774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se trouve le point d’appui?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139952" y="3068960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P</a:t>
            </a:r>
            <a:endParaRPr lang="fr-CA" sz="3200" b="1" dirty="0"/>
          </a:p>
        </p:txBody>
      </p:sp>
      <p:sp>
        <p:nvSpPr>
          <p:cNvPr id="23" name="Ellipse 22"/>
          <p:cNvSpPr/>
          <p:nvPr/>
        </p:nvSpPr>
        <p:spPr>
          <a:xfrm>
            <a:off x="4139952" y="4293096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C</a:t>
            </a:r>
            <a:endParaRPr lang="fr-CA" sz="3200" b="1" dirty="0"/>
          </a:p>
        </p:txBody>
      </p:sp>
      <p:sp>
        <p:nvSpPr>
          <p:cNvPr id="24" name="Ellipse 23"/>
          <p:cNvSpPr/>
          <p:nvPr/>
        </p:nvSpPr>
        <p:spPr>
          <a:xfrm>
            <a:off x="4211960" y="1484784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F</a:t>
            </a:r>
            <a:endParaRPr lang="fr-CA" sz="3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835061" y="5621424"/>
            <a:ext cx="59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se trouve la charge?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364146" y="560553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applique-t-on la force?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99084" y="6198988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*Attention, dans les leviers doubles, la force et la charge sont  à deux endroits.*</a:t>
            </a:r>
            <a:endParaRPr lang="fr-C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sp>
        <p:nvSpPr>
          <p:cNvPr id="18" name="Forme libre 17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19" grpId="1" animBg="1"/>
      <p:bldP spid="23" grpId="0" animBg="1"/>
      <p:bldP spid="23" grpId="1" animBg="1"/>
      <p:bldP spid="24" grpId="0" animBg="1"/>
      <p:bldP spid="25" grpId="0"/>
      <p:bldP spid="25" grpId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rganigramme : Extraire 12"/>
          <p:cNvSpPr/>
          <p:nvPr/>
        </p:nvSpPr>
        <p:spPr>
          <a:xfrm>
            <a:off x="3491880" y="4653136"/>
            <a:ext cx="1944216" cy="1512168"/>
          </a:xfrm>
          <a:prstGeom prst="flowChartExtra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e 22"/>
          <p:cNvGrpSpPr/>
          <p:nvPr/>
        </p:nvGrpSpPr>
        <p:grpSpPr>
          <a:xfrm>
            <a:off x="410987" y="1624149"/>
            <a:ext cx="7866560" cy="3078647"/>
            <a:chOff x="410987" y="1624149"/>
            <a:chExt cx="7866560" cy="3078647"/>
          </a:xfrm>
        </p:grpSpPr>
        <p:sp>
          <p:nvSpPr>
            <p:cNvPr id="14" name="Rectangle 13"/>
            <p:cNvSpPr/>
            <p:nvPr/>
          </p:nvSpPr>
          <p:spPr>
            <a:xfrm rot="20251282">
              <a:off x="410987" y="4447040"/>
              <a:ext cx="7866560" cy="255756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 rot="20292660">
              <a:off x="6387081" y="1624149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e 33"/>
          <p:cNvGrpSpPr/>
          <p:nvPr/>
        </p:nvGrpSpPr>
        <p:grpSpPr>
          <a:xfrm>
            <a:off x="425378" y="4253396"/>
            <a:ext cx="8237315" cy="1561373"/>
            <a:chOff x="425378" y="4253396"/>
            <a:chExt cx="8237315" cy="1561373"/>
          </a:xfrm>
        </p:grpSpPr>
        <p:sp>
          <p:nvSpPr>
            <p:cNvPr id="21" name="Rectangle 20"/>
            <p:cNvSpPr/>
            <p:nvPr/>
          </p:nvSpPr>
          <p:spPr>
            <a:xfrm rot="1411454">
              <a:off x="425378" y="4351973"/>
              <a:ext cx="7799866" cy="223911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 rot="1300374">
              <a:off x="7006894" y="4253396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8" name="Connecteur droit avec flèche 27"/>
          <p:cNvCxnSpPr/>
          <p:nvPr/>
        </p:nvCxnSpPr>
        <p:spPr>
          <a:xfrm>
            <a:off x="1043608" y="3316529"/>
            <a:ext cx="0" cy="2088232"/>
          </a:xfrm>
          <a:prstGeom prst="straightConnector1">
            <a:avLst/>
          </a:prstGeom>
          <a:ln w="203200">
            <a:solidFill>
              <a:srgbClr val="ECF9A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4" y="5509756"/>
            <a:ext cx="1182580" cy="106533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-99682" y="301439"/>
            <a:ext cx="4959714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/>
          <p:cNvSpPr txBox="1"/>
          <p:nvPr/>
        </p:nvSpPr>
        <p:spPr>
          <a:xfrm>
            <a:off x="179512" y="380847"/>
            <a:ext cx="475252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3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Explorons les leviers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278">
            <a:off x="6669988" y="2052718"/>
            <a:ext cx="1053837" cy="128679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133">
            <a:off x="7048597" y="4565122"/>
            <a:ext cx="1053837" cy="12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rganigramme : Extraire 12"/>
          <p:cNvSpPr/>
          <p:nvPr/>
        </p:nvSpPr>
        <p:spPr>
          <a:xfrm>
            <a:off x="971600" y="4653136"/>
            <a:ext cx="1944216" cy="1512168"/>
          </a:xfrm>
          <a:prstGeom prst="flowChartExtra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e 22"/>
          <p:cNvGrpSpPr/>
          <p:nvPr/>
        </p:nvGrpSpPr>
        <p:grpSpPr>
          <a:xfrm>
            <a:off x="323528" y="620688"/>
            <a:ext cx="8017880" cy="3085697"/>
            <a:chOff x="396477" y="1544085"/>
            <a:chExt cx="8017880" cy="3085697"/>
          </a:xfrm>
        </p:grpSpPr>
        <p:sp>
          <p:nvSpPr>
            <p:cNvPr id="14" name="Rectangle 13"/>
            <p:cNvSpPr/>
            <p:nvPr/>
          </p:nvSpPr>
          <p:spPr>
            <a:xfrm rot="20251282">
              <a:off x="396477" y="4419853"/>
              <a:ext cx="8017880" cy="209929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 rot="20292660">
              <a:off x="6560857" y="1544085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e 33"/>
          <p:cNvGrpSpPr/>
          <p:nvPr/>
        </p:nvGrpSpPr>
        <p:grpSpPr>
          <a:xfrm rot="20967127">
            <a:off x="546032" y="4862757"/>
            <a:ext cx="8176190" cy="1561373"/>
            <a:chOff x="429053" y="4241874"/>
            <a:chExt cx="8176190" cy="1561373"/>
          </a:xfrm>
        </p:grpSpPr>
        <p:sp>
          <p:nvSpPr>
            <p:cNvPr id="21" name="Rectangle 20"/>
            <p:cNvSpPr/>
            <p:nvPr/>
          </p:nvSpPr>
          <p:spPr>
            <a:xfrm rot="1411454">
              <a:off x="429053" y="4343430"/>
              <a:ext cx="7755160" cy="214808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 rot="1300374">
              <a:off x="6949444" y="4241874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8" name="Connecteur droit avec flèche 27"/>
          <p:cNvCxnSpPr/>
          <p:nvPr/>
        </p:nvCxnSpPr>
        <p:spPr>
          <a:xfrm>
            <a:off x="1115616" y="1484784"/>
            <a:ext cx="0" cy="2791129"/>
          </a:xfrm>
          <a:prstGeom prst="straightConnector1">
            <a:avLst/>
          </a:prstGeom>
          <a:ln w="336550">
            <a:solidFill>
              <a:srgbClr val="ECF9A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14" y="5497818"/>
            <a:ext cx="1371603" cy="17678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63" y="5530650"/>
            <a:ext cx="1371603" cy="176784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68" y="5620208"/>
            <a:ext cx="1371603" cy="17678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54059" y="212356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51220"/>
                </a:solidFill>
                <a:latin typeface="Century Gothic" panose="020B0502020202020204" pitchFamily="34" charset="0"/>
              </a:rPr>
              <a:t>Plus grande force</a:t>
            </a:r>
            <a:endParaRPr lang="fr-CA" b="1" dirty="0">
              <a:solidFill>
                <a:srgbClr val="F5122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-73093" y="193648"/>
            <a:ext cx="4959714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/>
          <p:cNvSpPr txBox="1"/>
          <p:nvPr/>
        </p:nvSpPr>
        <p:spPr>
          <a:xfrm>
            <a:off x="206101" y="273056"/>
            <a:ext cx="475252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3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Explorons les leviers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278">
            <a:off x="6748282" y="1044018"/>
            <a:ext cx="1053837" cy="128679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157">
            <a:off x="7149424" y="4631502"/>
            <a:ext cx="1053837" cy="12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rganigramme : Extraire 12"/>
          <p:cNvSpPr/>
          <p:nvPr/>
        </p:nvSpPr>
        <p:spPr>
          <a:xfrm>
            <a:off x="4860032" y="4653136"/>
            <a:ext cx="1944216" cy="1512168"/>
          </a:xfrm>
          <a:prstGeom prst="flowChartExtra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e 22"/>
          <p:cNvGrpSpPr/>
          <p:nvPr/>
        </p:nvGrpSpPr>
        <p:grpSpPr>
          <a:xfrm rot="398539">
            <a:off x="672635" y="2008658"/>
            <a:ext cx="7800757" cy="3033528"/>
            <a:chOff x="602945" y="1542641"/>
            <a:chExt cx="7800757" cy="3033528"/>
          </a:xfrm>
        </p:grpSpPr>
        <p:sp>
          <p:nvSpPr>
            <p:cNvPr id="14" name="Rectangle 13"/>
            <p:cNvSpPr/>
            <p:nvPr/>
          </p:nvSpPr>
          <p:spPr>
            <a:xfrm rot="20251282">
              <a:off x="602945" y="4378825"/>
              <a:ext cx="7800757" cy="197344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 rot="20292660">
              <a:off x="6560679" y="1542641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e 33"/>
          <p:cNvGrpSpPr/>
          <p:nvPr/>
        </p:nvGrpSpPr>
        <p:grpSpPr>
          <a:xfrm rot="842532">
            <a:off x="819757" y="3552254"/>
            <a:ext cx="8144671" cy="1561373"/>
            <a:chOff x="697810" y="4362140"/>
            <a:chExt cx="8144671" cy="1561373"/>
          </a:xfrm>
        </p:grpSpPr>
        <p:sp>
          <p:nvSpPr>
            <p:cNvPr id="21" name="Rectangle 20"/>
            <p:cNvSpPr/>
            <p:nvPr/>
          </p:nvSpPr>
          <p:spPr>
            <a:xfrm rot="1411454">
              <a:off x="697810" y="4484201"/>
              <a:ext cx="7731640" cy="224434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 rot="1300374">
              <a:off x="7186682" y="4362140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8" name="Connecteur droit avec flèche 27"/>
          <p:cNvCxnSpPr/>
          <p:nvPr/>
        </p:nvCxnSpPr>
        <p:spPr>
          <a:xfrm>
            <a:off x="971600" y="4653136"/>
            <a:ext cx="0" cy="792088"/>
          </a:xfrm>
          <a:prstGeom prst="straightConnector1">
            <a:avLst/>
          </a:prstGeom>
          <a:ln w="76200">
            <a:solidFill>
              <a:srgbClr val="ECF9A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3826" y="4119551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51220"/>
                </a:solidFill>
                <a:latin typeface="Century Gothic" panose="020B0502020202020204" pitchFamily="34" charset="0"/>
              </a:rPr>
              <a:t>Plus petite force</a:t>
            </a:r>
            <a:endParaRPr lang="fr-CA" b="1" dirty="0">
              <a:solidFill>
                <a:srgbClr val="F5122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-99682" y="214163"/>
            <a:ext cx="4959714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/>
          <p:cNvSpPr txBox="1"/>
          <p:nvPr/>
        </p:nvSpPr>
        <p:spPr>
          <a:xfrm>
            <a:off x="179512" y="293571"/>
            <a:ext cx="475252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3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Explorons les leviers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978">
            <a:off x="6850611" y="2803525"/>
            <a:ext cx="1053837" cy="12867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19">
            <a:off x="7218806" y="4620126"/>
            <a:ext cx="1053837" cy="1286791"/>
          </a:xfrm>
          <a:prstGeom prst="rect">
            <a:avLst/>
          </a:prstGeom>
        </p:spPr>
      </p:pic>
      <p:pic>
        <p:nvPicPr>
          <p:cNvPr id="24" name="Image 23" descr="chien4.png"/>
          <p:cNvPicPr>
            <a:picLocks noChangeAspect="1"/>
          </p:cNvPicPr>
          <p:nvPr/>
        </p:nvPicPr>
        <p:blipFill rotWithShape="1">
          <a:blip r:embed="rId3" cstate="print"/>
          <a:srcRect l="5106" t="13251" r="31637" b="5749"/>
          <a:stretch/>
        </p:blipFill>
        <p:spPr>
          <a:xfrm rot="412721">
            <a:off x="5960423" y="4781419"/>
            <a:ext cx="863167" cy="1659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79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 10" descr="chien4.png"/>
          <p:cNvPicPr>
            <a:picLocks noChangeAspect="1"/>
          </p:cNvPicPr>
          <p:nvPr/>
        </p:nvPicPr>
        <p:blipFill rotWithShape="1">
          <a:blip r:embed="rId2" cstate="print"/>
          <a:srcRect l="5106" t="13251" r="31637" b="5749"/>
          <a:stretch/>
        </p:blipFill>
        <p:spPr>
          <a:xfrm rot="412721">
            <a:off x="4955842" y="1586942"/>
            <a:ext cx="2472483" cy="4754693"/>
          </a:xfrm>
          <a:prstGeom prst="rect">
            <a:avLst/>
          </a:prstGeom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195">
            <a:off x="3740346" y="591449"/>
            <a:ext cx="3808130" cy="23511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087509">
            <a:off x="4262463" y="941954"/>
            <a:ext cx="27638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German Beauty" panose="02000500000000000000" pitchFamily="2" charset="0"/>
              </a:rPr>
              <a:t>À toi de jouer </a:t>
            </a:r>
          </a:p>
          <a:p>
            <a:r>
              <a:rPr lang="fr-CA" sz="3200" dirty="0" smtClean="0">
                <a:solidFill>
                  <a:schemeClr val="bg1"/>
                </a:solidFill>
                <a:latin typeface="German Beauty" panose="02000500000000000000" pitchFamily="2" charset="0"/>
              </a:rPr>
              <a:t>maintenant!</a:t>
            </a:r>
            <a:endParaRPr lang="fr-CA" sz="3200" dirty="0">
              <a:solidFill>
                <a:schemeClr val="bg1"/>
              </a:solidFill>
              <a:latin typeface="German Beauty" panose="020005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93282"/>
            <a:ext cx="3662268" cy="30902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71" y="3723178"/>
            <a:ext cx="2227209" cy="27195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5380998"/>
            <a:ext cx="1547053" cy="19720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97" y="5392377"/>
            <a:ext cx="1371603" cy="17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C Avant Garde Gothic" panose="02000503000000000000" pitchFamily="50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Ton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défi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1158161" y="2327786"/>
            <a:ext cx="7034218" cy="919401"/>
          </a:xfrm>
          <a:prstGeom prst="roundRect">
            <a:avLst/>
          </a:prstGeom>
          <a:solidFill>
            <a:schemeClr val="tx1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ITC Avant Garde Gothic" panose="02000503000000000000" pitchFamily="50" charset="0"/>
              </a:rPr>
              <a:t>Concevoir </a:t>
            </a:r>
            <a:r>
              <a:rPr lang="fr-CA" sz="2400" b="1" dirty="0" smtClean="0">
                <a:solidFill>
                  <a:schemeClr val="bg1"/>
                </a:solidFill>
                <a:latin typeface="ITC Avant Garde Gothic" panose="02000503000000000000" pitchFamily="50" charset="0"/>
              </a:rPr>
              <a:t>une </a:t>
            </a:r>
            <a:r>
              <a:rPr lang="fr-CA" sz="2400" b="1" dirty="0">
                <a:solidFill>
                  <a:schemeClr val="bg1"/>
                </a:solidFill>
                <a:latin typeface="ITC Avant Garde Gothic" panose="02000503000000000000" pitchFamily="50" charset="0"/>
              </a:rPr>
              <a:t>pince afin de ramasser des</a:t>
            </a:r>
          </a:p>
          <a:p>
            <a:pPr algn="ctr"/>
            <a:r>
              <a:rPr lang="fr-CA" sz="2400" b="1" dirty="0">
                <a:solidFill>
                  <a:schemeClr val="bg1"/>
                </a:solidFill>
                <a:latin typeface="ITC Avant Garde Gothic" panose="02000503000000000000" pitchFamily="50" charset="0"/>
              </a:rPr>
              <a:t>objets et d’accumuler </a:t>
            </a:r>
            <a:r>
              <a:rPr lang="fr-CA" sz="2400" b="1" dirty="0" smtClean="0">
                <a:solidFill>
                  <a:schemeClr val="bg1"/>
                </a:solidFill>
                <a:latin typeface="ITC Avant Garde Gothic" panose="02000503000000000000" pitchFamily="50" charset="0"/>
              </a:rPr>
              <a:t>150 </a:t>
            </a:r>
            <a:r>
              <a:rPr lang="fr-CA" sz="2400" b="1" dirty="0">
                <a:solidFill>
                  <a:schemeClr val="bg1"/>
                </a:solidFill>
                <a:latin typeface="ITC Avant Garde Gothic" panose="02000503000000000000" pitchFamily="50" charset="0"/>
              </a:rPr>
              <a:t>points.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0429">
            <a:off x="7212440" y="3425171"/>
            <a:ext cx="1630313" cy="23293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6328">
            <a:off x="-105972" y="3302141"/>
            <a:ext cx="2388067" cy="2575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5079">
            <a:off x="2927653" y="5198226"/>
            <a:ext cx="3073513" cy="24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0322" y="-998676"/>
            <a:ext cx="3403077" cy="8831789"/>
          </a:xfrm>
          <a:prstGeom prst="rect">
            <a:avLst/>
          </a:prstGeom>
        </p:spPr>
      </p:pic>
      <p:sp>
        <p:nvSpPr>
          <p:cNvPr id="46" name="Ellipse 45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9" b="99751" l="104" r="100000">
                        <a14:foregroundMark x1="9959" y1="3865" x2="65560" y2="17955"/>
                        <a14:foregroundMark x1="67324" y1="5486" x2="5290" y2="19825"/>
                        <a14:foregroundMark x1="5290" y1="2993" x2="5809" y2="27805"/>
                        <a14:foregroundMark x1="8610" y1="25810" x2="62448" y2="21197"/>
                        <a14:foregroundMark x1="72925" y1="2743" x2="69710" y2="22943"/>
                        <a14:foregroundMark x1="3942" y1="30923" x2="17427" y2="83416"/>
                        <a14:foregroundMark x1="16909" y1="32294" x2="6846" y2="81796"/>
                        <a14:foregroundMark x1="25830" y1="29676" x2="93257" y2="68204"/>
                        <a14:foregroundMark x1="94606" y1="36035" x2="25104" y2="69701"/>
                        <a14:foregroundMark x1="24274" y1="28429" x2="25830" y2="39152"/>
                        <a14:foregroundMark x1="97614" y1="28803" x2="75000" y2="32793"/>
                        <a14:foregroundMark x1="96784" y1="19451" x2="96577" y2="31297"/>
                        <a14:foregroundMark x1="95228" y1="80299" x2="95747" y2="60599"/>
                        <a14:foregroundMark x1="19710" y1="33167" x2="23548" y2="56983"/>
                        <a14:foregroundMark x1="53942" y1="22444" x2="50207" y2="31297"/>
                        <a14:foregroundMark x1="68776" y1="21446" x2="62344" y2="33167"/>
                        <a14:foregroundMark x1="72095" y1="22943" x2="69191" y2="31671"/>
                        <a14:foregroundMark x1="31432" y1="78678" x2="72614" y2="71945"/>
                        <a14:foregroundMark x1="68257" y1="77681" x2="62656" y2="65960"/>
                        <a14:foregroundMark x1="79876" y1="68454" x2="72925" y2="71446"/>
                        <a14:foregroundMark x1="73029" y1="79925" x2="70332" y2="66833"/>
                        <a14:foregroundMark x1="46473" y1="64589" x2="36722" y2="6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"/>
          <a:stretch/>
        </p:blipFill>
        <p:spPr>
          <a:xfrm>
            <a:off x="0" y="-1592"/>
            <a:ext cx="8244408" cy="6859591"/>
          </a:xfrm>
          <a:prstGeom prst="rect">
            <a:avLst/>
          </a:prstGeom>
        </p:spPr>
      </p:pic>
      <p:pic>
        <p:nvPicPr>
          <p:cNvPr id="7" name="Image 6" descr="box.png"/>
          <p:cNvPicPr>
            <a:picLocks noChangeAspect="1"/>
          </p:cNvPicPr>
          <p:nvPr/>
        </p:nvPicPr>
        <p:blipFill>
          <a:blip r:embed="rId6" cstate="print"/>
          <a:srcRect l="-385" t="-4348"/>
          <a:stretch>
            <a:fillRect/>
          </a:stretch>
        </p:blipFill>
        <p:spPr>
          <a:xfrm>
            <a:off x="7463883" y="5033443"/>
            <a:ext cx="936104" cy="6633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Image 8" descr="box.png"/>
          <p:cNvPicPr>
            <a:picLocks noChangeAspect="1"/>
          </p:cNvPicPr>
          <p:nvPr/>
        </p:nvPicPr>
        <p:blipFill>
          <a:blip r:embed="rId6" cstate="print"/>
          <a:srcRect l="-385" t="-4348"/>
          <a:stretch>
            <a:fillRect/>
          </a:stretch>
        </p:blipFill>
        <p:spPr>
          <a:xfrm>
            <a:off x="7410246" y="1052736"/>
            <a:ext cx="936104" cy="6633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Image 12" descr="ca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6256" y="2556271"/>
            <a:ext cx="648072" cy="5141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Image 14" descr="flu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6472" y="2339865"/>
            <a:ext cx="942703" cy="1634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Image 15" descr="Actions-draw-freehand-icon.png"/>
          <p:cNvPicPr>
            <a:picLocks noChangeAspect="1"/>
          </p:cNvPicPr>
          <p:nvPr/>
        </p:nvPicPr>
        <p:blipFill>
          <a:blip r:embed="rId9" cstate="print"/>
          <a:srcRect b="6557"/>
          <a:stretch>
            <a:fillRect/>
          </a:stretch>
        </p:blipFill>
        <p:spPr>
          <a:xfrm rot="684039">
            <a:off x="3635470" y="3174577"/>
            <a:ext cx="542846" cy="5072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tedd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68424" y="2556271"/>
            <a:ext cx="701503" cy="7015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5" name="Image 54" descr="606_vis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88919" y="1845680"/>
            <a:ext cx="145926" cy="430098"/>
          </a:xfrm>
          <a:prstGeom prst="rect">
            <a:avLst/>
          </a:prstGeom>
        </p:spPr>
      </p:pic>
      <p:pic>
        <p:nvPicPr>
          <p:cNvPr id="17" name="Image 16" descr="LE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79796" y="3040625"/>
            <a:ext cx="288032" cy="5271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172" name="Picture 4" descr="http://icons.iconarchive.com/icons/robinweatherall/recycling/128/can-ic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67871" y="4500459"/>
            <a:ext cx="504056" cy="504057"/>
          </a:xfrm>
          <a:prstGeom prst="rect">
            <a:avLst/>
          </a:prstGeom>
          <a:noFill/>
        </p:spPr>
      </p:pic>
      <p:pic>
        <p:nvPicPr>
          <p:cNvPr id="14" name="Image 13" descr="cards.png"/>
          <p:cNvPicPr>
            <a:picLocks noChangeAspect="1"/>
          </p:cNvPicPr>
          <p:nvPr/>
        </p:nvPicPr>
        <p:blipFill>
          <a:blip r:embed="rId14" cstate="print"/>
          <a:srcRect l="-5571" t="-9653"/>
          <a:stretch>
            <a:fillRect/>
          </a:stretch>
        </p:blipFill>
        <p:spPr>
          <a:xfrm>
            <a:off x="2254295" y="4153888"/>
            <a:ext cx="691962" cy="5294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170" name="Picture 2" descr="http://www.clker.com/cliparts/P/p/v/p/Y/f/sponge-m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5776" y="3789040"/>
            <a:ext cx="504055" cy="310580"/>
          </a:xfrm>
          <a:prstGeom prst="rect">
            <a:avLst/>
          </a:prstGeom>
          <a:noFill/>
        </p:spPr>
      </p:pic>
      <p:pic>
        <p:nvPicPr>
          <p:cNvPr id="7174" name="Picture 6" descr="http://www.clker.com/cliparts/H/w/6/i/B/5/grey-sock-md.png"/>
          <p:cNvPicPr>
            <a:picLocks noChangeAspect="1" noChangeArrowheads="1"/>
          </p:cNvPicPr>
          <p:nvPr/>
        </p:nvPicPr>
        <p:blipFill>
          <a:blip r:embed="rId16" cstate="print"/>
          <a:srcRect r="52121"/>
          <a:stretch>
            <a:fillRect/>
          </a:stretch>
        </p:blipFill>
        <p:spPr bwMode="auto">
          <a:xfrm>
            <a:off x="5634580" y="3114435"/>
            <a:ext cx="333844" cy="627535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33943">
            <a:off x="4417318" y="4436337"/>
            <a:ext cx="924123" cy="2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63" r="26227"/>
          <a:stretch>
            <a:fillRect/>
          </a:stretch>
        </p:blipFill>
        <p:spPr bwMode="auto">
          <a:xfrm>
            <a:off x="6035158" y="3588105"/>
            <a:ext cx="799687" cy="64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97" descr="cup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34111" y="1712678"/>
            <a:ext cx="504056" cy="563100"/>
          </a:xfrm>
          <a:prstGeom prst="rect">
            <a:avLst/>
          </a:prstGeom>
        </p:spPr>
      </p:pic>
      <p:pic>
        <p:nvPicPr>
          <p:cNvPr id="7196" name="Picture 28" descr="http://planetroasters.com/wp-content/uploads/2013/07/margerine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20" b="19840"/>
          <a:stretch>
            <a:fillRect/>
          </a:stretch>
        </p:blipFill>
        <p:spPr bwMode="auto">
          <a:xfrm>
            <a:off x="2708378" y="3110004"/>
            <a:ext cx="649432" cy="360040"/>
          </a:xfrm>
          <a:prstGeom prst="rect">
            <a:avLst/>
          </a:prstGeom>
          <a:noFill/>
        </p:spPr>
      </p:pic>
      <p:pic>
        <p:nvPicPr>
          <p:cNvPr id="94" name="Image 93" descr="Diagonal_Cutting_Pliers_clip_art_high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341022" y="2077931"/>
            <a:ext cx="316147" cy="7452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43" y="3981039"/>
            <a:ext cx="221338" cy="3993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96" y="4424768"/>
            <a:ext cx="327720" cy="3277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71" y="1824677"/>
            <a:ext cx="773822" cy="773822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6732888" y="5033443"/>
            <a:ext cx="2290819" cy="1734125"/>
          </a:xfrm>
          <a:prstGeom prst="round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5" name="Groupe 74"/>
          <p:cNvGrpSpPr/>
          <p:nvPr/>
        </p:nvGrpSpPr>
        <p:grpSpPr>
          <a:xfrm>
            <a:off x="6858860" y="5517618"/>
            <a:ext cx="2024666" cy="400110"/>
            <a:chOff x="323528" y="4869160"/>
            <a:chExt cx="2304256" cy="501318"/>
          </a:xfrm>
        </p:grpSpPr>
        <p:sp>
          <p:nvSpPr>
            <p:cNvPr id="19" name="Ellipse 18"/>
            <p:cNvSpPr/>
            <p:nvPr/>
          </p:nvSpPr>
          <p:spPr>
            <a:xfrm>
              <a:off x="323528" y="4869160"/>
              <a:ext cx="360040" cy="360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>
                <a:latin typeface="Century Gothic" panose="020B050202020202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83568" y="4869160"/>
              <a:ext cx="1944216" cy="50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= 20 points</a:t>
              </a:r>
              <a:endParaRPr lang="fr-CA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6858860" y="5149154"/>
            <a:ext cx="2024666" cy="400110"/>
            <a:chOff x="323528" y="4407495"/>
            <a:chExt cx="2304256" cy="501319"/>
          </a:xfrm>
          <a:solidFill>
            <a:schemeClr val="bg1">
              <a:lumMod val="50000"/>
            </a:schemeClr>
          </a:solidFill>
        </p:grpSpPr>
        <p:sp>
          <p:nvSpPr>
            <p:cNvPr id="22" name="ZoneTexte 21"/>
            <p:cNvSpPr txBox="1"/>
            <p:nvPr/>
          </p:nvSpPr>
          <p:spPr>
            <a:xfrm>
              <a:off x="683568" y="4407495"/>
              <a:ext cx="1944216" cy="50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= 10 points</a:t>
              </a:r>
              <a:endParaRPr lang="fr-CA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23528" y="4437112"/>
              <a:ext cx="360040" cy="3600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6858860" y="5867139"/>
            <a:ext cx="2024666" cy="400110"/>
            <a:chOff x="323528" y="5307093"/>
            <a:chExt cx="2304256" cy="501318"/>
          </a:xfrm>
        </p:grpSpPr>
        <p:sp>
          <p:nvSpPr>
            <p:cNvPr id="23" name="ZoneTexte 22"/>
            <p:cNvSpPr txBox="1"/>
            <p:nvPr/>
          </p:nvSpPr>
          <p:spPr>
            <a:xfrm>
              <a:off x="683568" y="5307093"/>
              <a:ext cx="1944216" cy="50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= 30 points</a:t>
              </a:r>
              <a:endParaRPr lang="fr-CA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23528" y="5373216"/>
              <a:ext cx="360040" cy="360040"/>
            </a:xfrm>
            <a:prstGeom prst="ellipse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858860" y="6228353"/>
            <a:ext cx="2024666" cy="400110"/>
            <a:chOff x="323528" y="5759678"/>
            <a:chExt cx="2304256" cy="501318"/>
          </a:xfrm>
        </p:grpSpPr>
        <p:sp>
          <p:nvSpPr>
            <p:cNvPr id="26" name="Étoile à 5 branches 25"/>
            <p:cNvSpPr/>
            <p:nvPr/>
          </p:nvSpPr>
          <p:spPr>
            <a:xfrm>
              <a:off x="323528" y="5805264"/>
              <a:ext cx="432048" cy="432048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>
                <a:latin typeface="Century Gothic" panose="020B0502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83568" y="5759678"/>
              <a:ext cx="1944216" cy="501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= 50 points</a:t>
              </a:r>
              <a:endParaRPr lang="fr-CA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2" name="Image 41" descr="chien4.png"/>
          <p:cNvPicPr>
            <a:picLocks noChangeAspect="1"/>
          </p:cNvPicPr>
          <p:nvPr/>
        </p:nvPicPr>
        <p:blipFill rotWithShape="1">
          <a:blip r:embed="rId25" cstate="print"/>
          <a:srcRect l="5106" t="13251" r="31637" b="5749"/>
          <a:stretch/>
        </p:blipFill>
        <p:spPr>
          <a:xfrm flipH="1">
            <a:off x="6262233" y="-417616"/>
            <a:ext cx="2694687" cy="5554951"/>
          </a:xfrm>
          <a:prstGeom prst="rect">
            <a:avLst/>
          </a:prstGeom>
          <a:effectLst/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5398" flipH="1">
            <a:off x="2659830" y="220992"/>
            <a:ext cx="4303805" cy="3370326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 rot="19441274" flipH="1">
            <a:off x="2984828" y="642086"/>
            <a:ext cx="3370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chemeClr val="bg1"/>
                </a:solidFill>
                <a:latin typeface="German Beauty" panose="02000500000000000000" pitchFamily="2" charset="0"/>
              </a:rPr>
              <a:t>N’oublie pas, tu peux te promener dans toutes les zones!</a:t>
            </a:r>
            <a:endParaRPr lang="fr-CA" sz="3200" dirty="0">
              <a:solidFill>
                <a:schemeClr val="bg1"/>
              </a:solidFill>
              <a:latin typeface="German Beauty" panose="02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592"/>
            <a:ext cx="6067871" cy="171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-4753" y="1712190"/>
            <a:ext cx="1683501" cy="3406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-11772" y="5111774"/>
            <a:ext cx="6133824" cy="1714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 descr="box.png"/>
          <p:cNvPicPr>
            <a:picLocks noChangeAspect="1"/>
          </p:cNvPicPr>
          <p:nvPr/>
        </p:nvPicPr>
        <p:blipFill>
          <a:blip r:embed="rId6" cstate="print"/>
          <a:srcRect l="-385" t="-4348"/>
          <a:stretch>
            <a:fillRect/>
          </a:stretch>
        </p:blipFill>
        <p:spPr>
          <a:xfrm>
            <a:off x="1429245" y="1597072"/>
            <a:ext cx="977579" cy="6926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Image 7" descr="box.png"/>
          <p:cNvPicPr>
            <a:picLocks noChangeAspect="1"/>
          </p:cNvPicPr>
          <p:nvPr/>
        </p:nvPicPr>
        <p:blipFill>
          <a:blip r:embed="rId6" cstate="print"/>
          <a:srcRect l="-385" t="-4348"/>
          <a:stretch>
            <a:fillRect/>
          </a:stretch>
        </p:blipFill>
        <p:spPr>
          <a:xfrm>
            <a:off x="1470720" y="4479018"/>
            <a:ext cx="936104" cy="6633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34" y="4235015"/>
            <a:ext cx="457250" cy="38640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t="5901" r="28512" b="5901"/>
          <a:stretch/>
        </p:blipFill>
        <p:spPr>
          <a:xfrm>
            <a:off x="5263035" y="3679138"/>
            <a:ext cx="324646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4" grpId="0"/>
      <p:bldP spid="44" grpId="1"/>
      <p:bldP spid="5" grpId="0" animBg="1"/>
      <p:bldP spid="5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à coins arrondis 34"/>
          <p:cNvSpPr/>
          <p:nvPr/>
        </p:nvSpPr>
        <p:spPr>
          <a:xfrm>
            <a:off x="467544" y="476672"/>
            <a:ext cx="8208912" cy="5565751"/>
          </a:xfrm>
          <a:prstGeom prst="round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1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Une machine?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40" y="1498705"/>
            <a:ext cx="745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>
                <a:latin typeface="Century Gothic" panose="020B0502020202020204" pitchFamily="34" charset="0"/>
                <a:cs typeface="Arial" pitchFamily="34" charset="0"/>
              </a:rPr>
              <a:t>Les humains utilisent des machines simples dans de nombreux contextes pour faciliter leur travail.</a:t>
            </a:r>
            <a:endParaRPr lang="fr-CA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2492896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latin typeface="Arial" pitchFamily="34" charset="0"/>
                <a:cs typeface="Arial" pitchFamily="34" charset="0"/>
              </a:rPr>
              <a:t>Exemples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:</a:t>
            </a:r>
            <a:endParaRPr lang="fr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://www.clker.com/cliparts/0/d/5/6/1195434901505879389lawrence_Crane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68960"/>
            <a:ext cx="2857500" cy="2733676"/>
          </a:xfrm>
          <a:prstGeom prst="rect">
            <a:avLst/>
          </a:prstGeom>
          <a:noFill/>
        </p:spPr>
      </p:pic>
      <p:pic>
        <p:nvPicPr>
          <p:cNvPr id="32774" name="Picture 6" descr="truck gree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761" y="4368577"/>
            <a:ext cx="1656184" cy="1656184"/>
          </a:xfrm>
          <a:prstGeom prst="rect">
            <a:avLst/>
          </a:prstGeom>
          <a:noFill/>
        </p:spPr>
      </p:pic>
      <p:pic>
        <p:nvPicPr>
          <p:cNvPr id="32776" name="Picture 8" descr="http://icons.iconarchive.com/icons/itzikgur/my-seven/128/Travel-Bicycle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752" y="4290467"/>
            <a:ext cx="1512168" cy="1512169"/>
          </a:xfrm>
          <a:prstGeom prst="rect">
            <a:avLst/>
          </a:prstGeom>
          <a:noFill/>
        </p:spPr>
      </p:pic>
      <p:pic>
        <p:nvPicPr>
          <p:cNvPr id="32778" name="Picture 10" descr="Man Using Lever and Fulcrum to Lift R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068960"/>
            <a:ext cx="2067995" cy="1256953"/>
          </a:xfrm>
          <a:prstGeom prst="rect">
            <a:avLst/>
          </a:prstGeom>
          <a:noFill/>
        </p:spPr>
      </p:pic>
      <p:pic>
        <p:nvPicPr>
          <p:cNvPr id="32780" name="Picture 12" descr="http://www.clker.com/cliparts/l/T/c/6/L/s/wheelbarrow-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0709" y="2954561"/>
            <a:ext cx="1530013" cy="1263031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5050" y="109286"/>
            <a:ext cx="1719702" cy="16960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/>
          <p:cNvSpPr txBox="1"/>
          <p:nvPr/>
        </p:nvSpPr>
        <p:spPr>
          <a:xfrm>
            <a:off x="1871699" y="5465013"/>
            <a:ext cx="5616624" cy="715089"/>
          </a:xfrm>
          <a:prstGeom prst="roundRect">
            <a:avLst/>
          </a:prstGeom>
          <a:solidFill>
            <a:schemeClr val="bg1">
              <a:alpha val="66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Century Gothic" panose="020B0502020202020204" pitchFamily="34" charset="0"/>
              </a:rPr>
              <a:t>Pour </a:t>
            </a:r>
            <a:r>
              <a:rPr lang="en-CA" dirty="0" err="1" smtClean="0">
                <a:latin typeface="Century Gothic" panose="020B0502020202020204" pitchFamily="34" charset="0"/>
              </a:rPr>
              <a:t>voir</a:t>
            </a:r>
            <a:r>
              <a:rPr lang="en-CA" dirty="0" smtClean="0">
                <a:latin typeface="Century Gothic" panose="020B0502020202020204" pitchFamily="34" charset="0"/>
              </a:rPr>
              <a:t> le clip </a:t>
            </a:r>
            <a:r>
              <a:rPr lang="en-CA" dirty="0" err="1" smtClean="0">
                <a:latin typeface="Century Gothic" panose="020B0502020202020204" pitchFamily="34" charset="0"/>
              </a:rPr>
              <a:t>vidéo</a:t>
            </a:r>
            <a:r>
              <a:rPr lang="en-CA" dirty="0" smtClean="0">
                <a:latin typeface="Century Gothic" panose="020B0502020202020204" pitchFamily="34" charset="0"/>
              </a:rPr>
              <a:t>, </a:t>
            </a:r>
            <a:r>
              <a:rPr lang="en-CA" dirty="0" err="1" smtClean="0">
                <a:latin typeface="Century Gothic" panose="020B0502020202020204" pitchFamily="34" charset="0"/>
              </a:rPr>
              <a:t>cliquer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sur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l’image</a:t>
            </a:r>
            <a:r>
              <a:rPr lang="en-CA" dirty="0" smtClean="0">
                <a:latin typeface="Century Gothic" panose="020B0502020202020204" pitchFamily="34" charset="0"/>
              </a:rPr>
              <a:t>. </a:t>
            </a:r>
            <a:br>
              <a:rPr lang="en-CA" dirty="0" smtClean="0">
                <a:latin typeface="Century Gothic" panose="020B0502020202020204" pitchFamily="34" charset="0"/>
              </a:rPr>
            </a:br>
            <a:r>
              <a:rPr lang="en-CA" dirty="0" smtClean="0">
                <a:latin typeface="Century Gothic" panose="020B0502020202020204" pitchFamily="34" charset="0"/>
              </a:rPr>
              <a:t>Note : </a:t>
            </a:r>
            <a:r>
              <a:rPr lang="en-CA" dirty="0" err="1" smtClean="0">
                <a:latin typeface="Century Gothic" panose="020B0502020202020204" pitchFamily="34" charset="0"/>
              </a:rPr>
              <a:t>en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anglais</a:t>
            </a:r>
            <a:r>
              <a:rPr lang="en-CA" dirty="0" smtClean="0">
                <a:latin typeface="Century Gothic" panose="020B0502020202020204" pitchFamily="34" charset="0"/>
              </a:rPr>
              <a:t> </a:t>
            </a:r>
            <a:r>
              <a:rPr lang="en-CA" dirty="0" err="1" smtClean="0">
                <a:latin typeface="Century Gothic" panose="020B0502020202020204" pitchFamily="34" charset="0"/>
              </a:rPr>
              <a:t>seulement</a:t>
            </a:r>
            <a:r>
              <a:rPr lang="en-CA" dirty="0" smtClean="0">
                <a:latin typeface="Century Gothic" panose="020B0502020202020204" pitchFamily="34" charset="0"/>
              </a:rPr>
              <a:t>.</a:t>
            </a:r>
            <a:endParaRPr lang="fr-CA" dirty="0"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4" y="1439441"/>
            <a:ext cx="7569975" cy="38182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312" y="128737"/>
            <a:ext cx="1650664" cy="18143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-108520" y="22487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170674" y="30428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1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Une machine?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rganigramme : Extraire 12"/>
          <p:cNvSpPr/>
          <p:nvPr/>
        </p:nvSpPr>
        <p:spPr>
          <a:xfrm>
            <a:off x="3491880" y="4653136"/>
            <a:ext cx="1944216" cy="1512168"/>
          </a:xfrm>
          <a:prstGeom prst="flowChartExtra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22"/>
          <p:cNvGrpSpPr/>
          <p:nvPr/>
        </p:nvGrpSpPr>
        <p:grpSpPr>
          <a:xfrm>
            <a:off x="410987" y="1624149"/>
            <a:ext cx="7866560" cy="3078647"/>
            <a:chOff x="410987" y="1624149"/>
            <a:chExt cx="7866560" cy="3078647"/>
          </a:xfrm>
        </p:grpSpPr>
        <p:sp>
          <p:nvSpPr>
            <p:cNvPr id="14" name="Rectangle 13"/>
            <p:cNvSpPr/>
            <p:nvPr/>
          </p:nvSpPr>
          <p:spPr>
            <a:xfrm rot="20251282">
              <a:off x="410987" y="4447040"/>
              <a:ext cx="7866560" cy="255756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Cube 14"/>
            <p:cNvSpPr/>
            <p:nvPr/>
          </p:nvSpPr>
          <p:spPr>
            <a:xfrm rot="20292660">
              <a:off x="6387081" y="1624149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e 33"/>
          <p:cNvGrpSpPr/>
          <p:nvPr/>
        </p:nvGrpSpPr>
        <p:grpSpPr>
          <a:xfrm>
            <a:off x="425378" y="4253396"/>
            <a:ext cx="8237315" cy="1561373"/>
            <a:chOff x="425378" y="4253396"/>
            <a:chExt cx="8237315" cy="1561373"/>
          </a:xfrm>
        </p:grpSpPr>
        <p:sp>
          <p:nvSpPr>
            <p:cNvPr id="21" name="Rectangle 20"/>
            <p:cNvSpPr/>
            <p:nvPr/>
          </p:nvSpPr>
          <p:spPr>
            <a:xfrm rot="1411454">
              <a:off x="425378" y="4351973"/>
              <a:ext cx="7799866" cy="223911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Cube 21"/>
            <p:cNvSpPr/>
            <p:nvPr/>
          </p:nvSpPr>
          <p:spPr>
            <a:xfrm rot="1300374">
              <a:off x="7006894" y="4253396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8" name="Connecteur droit avec flèche 27"/>
          <p:cNvCxnSpPr/>
          <p:nvPr/>
        </p:nvCxnSpPr>
        <p:spPr>
          <a:xfrm>
            <a:off x="1043608" y="3316529"/>
            <a:ext cx="0" cy="2088232"/>
          </a:xfrm>
          <a:prstGeom prst="straightConnector1">
            <a:avLst/>
          </a:prstGeom>
          <a:ln w="203200">
            <a:solidFill>
              <a:srgbClr val="ECF9A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011">
            <a:off x="6495096" y="2099647"/>
            <a:ext cx="1182580" cy="106533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643">
            <a:off x="6948340" y="4619254"/>
            <a:ext cx="1182580" cy="10653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533" y="5686253"/>
            <a:ext cx="986317" cy="88503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3457102" y="3008405"/>
            <a:ext cx="1800200" cy="11274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rganigramme : Extraire 12"/>
          <p:cNvSpPr/>
          <p:nvPr/>
        </p:nvSpPr>
        <p:spPr>
          <a:xfrm>
            <a:off x="3491880" y="4653136"/>
            <a:ext cx="1944216" cy="1512168"/>
          </a:xfrm>
          <a:prstGeom prst="flowChartExtra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22"/>
          <p:cNvGrpSpPr/>
          <p:nvPr/>
        </p:nvGrpSpPr>
        <p:grpSpPr>
          <a:xfrm>
            <a:off x="396477" y="1544085"/>
            <a:ext cx="8017880" cy="3085697"/>
            <a:chOff x="396477" y="1544085"/>
            <a:chExt cx="8017880" cy="3085697"/>
          </a:xfrm>
        </p:grpSpPr>
        <p:sp>
          <p:nvSpPr>
            <p:cNvPr id="14" name="Rectangle 13"/>
            <p:cNvSpPr/>
            <p:nvPr/>
          </p:nvSpPr>
          <p:spPr>
            <a:xfrm rot="20251282">
              <a:off x="396477" y="4419853"/>
              <a:ext cx="8017880" cy="209929"/>
            </a:xfrm>
            <a:prstGeom prst="rect">
              <a:avLst/>
            </a:prstGeom>
            <a:solidFill>
              <a:srgbClr val="F51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Cube 14"/>
            <p:cNvSpPr/>
            <p:nvPr/>
          </p:nvSpPr>
          <p:spPr>
            <a:xfrm rot="20292660">
              <a:off x="6560857" y="1544085"/>
              <a:ext cx="1655799" cy="1561373"/>
            </a:xfrm>
            <a:prstGeom prst="cube">
              <a:avLst/>
            </a:prstGeom>
            <a:solidFill>
              <a:srgbClr val="14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28" name="Connecteur droit avec flèche 27"/>
          <p:cNvCxnSpPr/>
          <p:nvPr/>
        </p:nvCxnSpPr>
        <p:spPr>
          <a:xfrm>
            <a:off x="1259632" y="2708920"/>
            <a:ext cx="0" cy="2088232"/>
          </a:xfrm>
          <a:prstGeom prst="straightConnector1">
            <a:avLst/>
          </a:prstGeom>
          <a:ln w="203200">
            <a:solidFill>
              <a:srgbClr val="ECF9A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395536" y="1869523"/>
            <a:ext cx="1800200" cy="11274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à coins arrondis 19"/>
          <p:cNvSpPr/>
          <p:nvPr/>
        </p:nvSpPr>
        <p:spPr>
          <a:xfrm>
            <a:off x="6444208" y="1700808"/>
            <a:ext cx="1800200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4" name="Connecteur droit 23"/>
          <p:cNvCxnSpPr>
            <a:endCxn id="13" idx="0"/>
          </p:cNvCxnSpPr>
          <p:nvPr/>
        </p:nvCxnSpPr>
        <p:spPr>
          <a:xfrm>
            <a:off x="4425610" y="3861048"/>
            <a:ext cx="38378" cy="7920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319663" y="1304743"/>
            <a:ext cx="392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atin typeface="Century Gothic" panose="020B0502020202020204" pitchFamily="34" charset="0"/>
              </a:rPr>
              <a:t>Point </a:t>
            </a:r>
          </a:p>
          <a:p>
            <a:pPr algn="ctr"/>
            <a:r>
              <a:rPr lang="fr-CA" sz="2800" dirty="0" smtClean="0">
                <a:latin typeface="Century Gothic" panose="020B0502020202020204" pitchFamily="34" charset="0"/>
              </a:rPr>
              <a:t>d’appui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435793" y="1507035"/>
            <a:ext cx="15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atin typeface="Century Gothic" panose="020B0502020202020204" pitchFamily="34" charset="0"/>
              </a:rPr>
              <a:t>Force</a:t>
            </a:r>
            <a:endParaRPr lang="fr-CA" sz="2800" dirty="0"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208415" y="2252932"/>
            <a:ext cx="191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atin typeface="Century Gothic" panose="020B0502020202020204" pitchFamily="34" charset="0"/>
              </a:rPr>
              <a:t>Charge</a:t>
            </a:r>
            <a:endParaRPr lang="fr-CA" sz="2800" dirty="0"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1551" y="4037240"/>
            <a:ext cx="1556814" cy="221016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sp>
        <p:nvSpPr>
          <p:cNvPr id="21" name="Forme libre 20"/>
          <p:cNvSpPr/>
          <p:nvPr/>
        </p:nvSpPr>
        <p:spPr>
          <a:xfrm>
            <a:off x="-99682" y="235428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/>
          <p:nvPr/>
        </p:nvSpPr>
        <p:spPr>
          <a:xfrm>
            <a:off x="179512" y="314836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1441 0.1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9722 0.25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4861 -0.05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8" b="89685" l="0" r="100000">
                        <a14:foregroundMark x1="1455" y1="46705" x2="1273" y2="56160"/>
                        <a14:foregroundMark x1="727" y1="48424" x2="1273" y2="53009"/>
                        <a14:foregroundMark x1="97455" y1="37536" x2="97636" y2="51289"/>
                        <a14:foregroundMark x1="22727" y1="50430" x2="23091" y2="53295"/>
                        <a14:foregroundMark x1="20545" y1="46705" x2="19455" y2="46418"/>
                        <a14:foregroundMark x1="8545" y1="50430" x2="8364" y2="54155"/>
                        <a14:foregroundMark x1="87273" y1="21203" x2="87273" y2="21203"/>
                        <a14:backgroundMark x1="98727" y1="49284" x2="97636" y2="51003"/>
                        <a14:backgroundMark x1="14909" y1="52722" x2="13636" y2="52722"/>
                        <a14:backgroundMark x1="23818" y1="51576" x2="23273" y2="53868"/>
                        <a14:backgroundMark x1="727" y1="45845" x2="364" y2="51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59" y="1981321"/>
            <a:ext cx="6985000" cy="44323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-684584" y="5661248"/>
            <a:ext cx="10729192" cy="16044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Ellipse 39"/>
          <p:cNvSpPr/>
          <p:nvPr/>
        </p:nvSpPr>
        <p:spPr>
          <a:xfrm>
            <a:off x="4271307" y="4987419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P</a:t>
            </a:r>
            <a:endParaRPr lang="fr-CA" sz="32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1438154" y="1438533"/>
            <a:ext cx="6277865" cy="715089"/>
          </a:xfrm>
          <a:prstGeom prst="round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rgbClr val="FED21F"/>
                </a:solidFill>
                <a:latin typeface="German Beauty" panose="02000500000000000000" pitchFamily="2" charset="0"/>
              </a:rPr>
              <a:t>Où se trouve le point d’appui?</a:t>
            </a:r>
            <a:endParaRPr lang="fr-CA" sz="3600" b="1" dirty="0">
              <a:solidFill>
                <a:srgbClr val="FED21F"/>
              </a:solidFill>
              <a:latin typeface="German Beauty" panose="020005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34" y="5003182"/>
            <a:ext cx="1267941" cy="1508204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-121181" y="223971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/>
          <p:cNvSpPr txBox="1"/>
          <p:nvPr/>
        </p:nvSpPr>
        <p:spPr>
          <a:xfrm>
            <a:off x="158013" y="303379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FFF2BD"/>
            </a:gs>
            <a:gs pos="83000">
              <a:srgbClr val="FFE997"/>
            </a:gs>
            <a:gs pos="100000">
              <a:srgbClr val="FFE1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-684584" y="5526994"/>
            <a:ext cx="10729192" cy="1862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à coins arrondis 1"/>
          <p:cNvSpPr/>
          <p:nvPr/>
        </p:nvSpPr>
        <p:spPr>
          <a:xfrm>
            <a:off x="1151620" y="1229437"/>
            <a:ext cx="7056784" cy="4046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6628" name="Picture 4" descr="http://www.fireworksguruforum.com/uploads/monthly_03_2009/post-1629-12380899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39749"/>
            <a:ext cx="6048672" cy="2891562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963119" y="574700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se trouve le point d’appui?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60440" y="2848790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P</a:t>
            </a:r>
            <a:endParaRPr lang="fr-CA" sz="3200" b="1" dirty="0"/>
          </a:p>
        </p:txBody>
      </p:sp>
      <p:sp>
        <p:nvSpPr>
          <p:cNvPr id="23" name="Ellipse 22"/>
          <p:cNvSpPr/>
          <p:nvPr/>
        </p:nvSpPr>
        <p:spPr>
          <a:xfrm>
            <a:off x="6588224" y="2444280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C</a:t>
            </a:r>
            <a:endParaRPr lang="fr-CA" sz="3200" b="1" dirty="0"/>
          </a:p>
        </p:txBody>
      </p:sp>
      <p:sp>
        <p:nvSpPr>
          <p:cNvPr id="24" name="Ellipse 23"/>
          <p:cNvSpPr/>
          <p:nvPr/>
        </p:nvSpPr>
        <p:spPr>
          <a:xfrm>
            <a:off x="1800253" y="3237345"/>
            <a:ext cx="611560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 smtClean="0"/>
              <a:t>F</a:t>
            </a:r>
            <a:endParaRPr lang="fr-CA" sz="3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747532" y="574588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se trouve la charge?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403245" y="57608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applique-t-on la force?</a:t>
            </a:r>
            <a:endParaRPr lang="fr-C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45193" y="634171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latin typeface="Century Gothic" panose="020B0502020202020204" pitchFamily="34" charset="0"/>
              </a:rPr>
              <a:t>*Attention, dans les leviers doubles, la force et la charge sont à deux endroits.*</a:t>
            </a:r>
            <a:endParaRPr lang="fr-CA" sz="1400" dirty="0">
              <a:latin typeface="Century Gothic" panose="020B0502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7" y="6042423"/>
            <a:ext cx="864883" cy="744299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FED21F"/>
          </a:solidFill>
          <a:ln w="38100">
            <a:solidFill>
              <a:srgbClr val="4F81BD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Gothic" panose="02000503000000000000" pitchFamily="50" charset="0"/>
              </a:rPr>
              <a:t>Activité 2</a:t>
            </a:r>
          </a:p>
          <a:p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Leviers et </a:t>
            </a:r>
            <a:r>
              <a:rPr lang="fr-CA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cie</a:t>
            </a:r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!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rman Beauty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19" grpId="1" animBg="1"/>
      <p:bldP spid="23" grpId="0" animBg="1"/>
      <p:bldP spid="23" grpId="1" animBg="1"/>
      <p:bldP spid="24" grpId="0" animBg="1"/>
      <p:bldP spid="25" grpId="0"/>
      <p:bldP spid="25" grpId="1"/>
      <p:bldP spid="2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26859</TotalTime>
  <Words>316</Words>
  <Application>Microsoft Office PowerPoint</Application>
  <PresentationFormat>Affichage à l'écran (4:3)</PresentationFormat>
  <Paragraphs>80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ITC Avant Garde Gothic</vt:lpstr>
      <vt:lpstr>Calibri</vt:lpstr>
      <vt:lpstr>Arial</vt:lpstr>
      <vt:lpstr>Century Gothic</vt:lpstr>
      <vt:lpstr>German Beauty</vt:lpstr>
      <vt:lpstr>Thème Office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Adjoint projets</cp:lastModifiedBy>
  <cp:revision>979</cp:revision>
  <dcterms:created xsi:type="dcterms:W3CDTF">2013-07-01T15:25:31Z</dcterms:created>
  <dcterms:modified xsi:type="dcterms:W3CDTF">2020-01-30T17:41:42Z</dcterms:modified>
</cp:coreProperties>
</file>