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theme/themeOverride40.xml" ContentType="application/vnd.openxmlformats-officedocument.themeOverride+xml"/>
  <Override PartName="/ppt/theme/themeOverride41.xml" ContentType="application/vnd.openxmlformats-officedocument.themeOverride+xml"/>
  <Override PartName="/ppt/theme/themeOverride42.xml" ContentType="application/vnd.openxmlformats-officedocument.themeOverride+xml"/>
  <Override PartName="/ppt/theme/themeOverride43.xml" ContentType="application/vnd.openxmlformats-officedocument.themeOverride+xml"/>
  <Override PartName="/ppt/theme/themeOverride44.xml" ContentType="application/vnd.openxmlformats-officedocument.themeOverride+xml"/>
  <Override PartName="/ppt/theme/themeOverride45.xml" ContentType="application/vnd.openxmlformats-officedocument.themeOverride+xml"/>
  <Override PartName="/ppt/theme/themeOverride46.xml" ContentType="application/vnd.openxmlformats-officedocument.themeOverride+xml"/>
  <Override PartName="/ppt/theme/themeOverride47.xml" ContentType="application/vnd.openxmlformats-officedocument.themeOverride+xml"/>
  <Override PartName="/ppt/theme/themeOverride48.xml" ContentType="application/vnd.openxmlformats-officedocument.themeOverride+xml"/>
  <Override PartName="/ppt/theme/themeOverride49.xml" ContentType="application/vnd.openxmlformats-officedocument.themeOverride+xml"/>
  <Override PartName="/ppt/theme/themeOverride50.xml" ContentType="application/vnd.openxmlformats-officedocument.themeOverride+xml"/>
  <Override PartName="/ppt/theme/themeOverride51.xml" ContentType="application/vnd.openxmlformats-officedocument.themeOverride+xml"/>
  <Override PartName="/ppt/theme/themeOverride52.xml" ContentType="application/vnd.openxmlformats-officedocument.themeOverride+xml"/>
  <Override PartName="/ppt/theme/themeOverride53.xml" ContentType="application/vnd.openxmlformats-officedocument.themeOverride+xml"/>
  <Override PartName="/ppt/theme/themeOverride54.xml" ContentType="application/vnd.openxmlformats-officedocument.themeOverride+xml"/>
  <Override PartName="/ppt/theme/themeOverride55.xml" ContentType="application/vnd.openxmlformats-officedocument.themeOverride+xml"/>
  <Override PartName="/ppt/theme/themeOverride56.xml" ContentType="application/vnd.openxmlformats-officedocument.themeOverride+xml"/>
  <Override PartName="/ppt/theme/themeOverride57.xml" ContentType="application/vnd.openxmlformats-officedocument.themeOverride+xml"/>
  <Override PartName="/ppt/theme/themeOverride58.xml" ContentType="application/vnd.openxmlformats-officedocument.themeOverride+xml"/>
  <Override PartName="/ppt/theme/themeOverride59.xml" ContentType="application/vnd.openxmlformats-officedocument.themeOverride+xml"/>
  <Override PartName="/ppt/theme/themeOverride60.xml" ContentType="application/vnd.openxmlformats-officedocument.themeOverride+xml"/>
  <Override PartName="/ppt/theme/themeOverride61.xml" ContentType="application/vnd.openxmlformats-officedocument.themeOverride+xml"/>
  <Override PartName="/ppt/theme/themeOverride6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5"/>
  </p:notesMasterIdLst>
  <p:sldIdLst>
    <p:sldId id="282" r:id="rId2"/>
    <p:sldId id="307" r:id="rId3"/>
    <p:sldId id="306" r:id="rId4"/>
    <p:sldId id="305" r:id="rId5"/>
    <p:sldId id="308" r:id="rId6"/>
    <p:sldId id="309" r:id="rId7"/>
    <p:sldId id="315" r:id="rId8"/>
    <p:sldId id="311" r:id="rId9"/>
    <p:sldId id="316" r:id="rId10"/>
    <p:sldId id="310" r:id="rId11"/>
    <p:sldId id="317" r:id="rId12"/>
    <p:sldId id="312" r:id="rId13"/>
    <p:sldId id="318" r:id="rId14"/>
    <p:sldId id="313" r:id="rId15"/>
    <p:sldId id="319" r:id="rId16"/>
    <p:sldId id="314" r:id="rId17"/>
    <p:sldId id="321" r:id="rId18"/>
    <p:sldId id="320" r:id="rId19"/>
    <p:sldId id="322" r:id="rId20"/>
    <p:sldId id="323" r:id="rId21"/>
    <p:sldId id="324" r:id="rId22"/>
    <p:sldId id="342" r:id="rId23"/>
    <p:sldId id="350" r:id="rId24"/>
    <p:sldId id="327" r:id="rId25"/>
    <p:sldId id="326" r:id="rId26"/>
    <p:sldId id="341" r:id="rId27"/>
    <p:sldId id="330" r:id="rId28"/>
    <p:sldId id="331" r:id="rId29"/>
    <p:sldId id="328" r:id="rId30"/>
    <p:sldId id="345" r:id="rId31"/>
    <p:sldId id="351" r:id="rId32"/>
    <p:sldId id="352" r:id="rId33"/>
    <p:sldId id="353" r:id="rId34"/>
    <p:sldId id="333" r:id="rId35"/>
    <p:sldId id="354" r:id="rId36"/>
    <p:sldId id="383" r:id="rId37"/>
    <p:sldId id="384" r:id="rId38"/>
    <p:sldId id="385" r:id="rId39"/>
    <p:sldId id="386" r:id="rId40"/>
    <p:sldId id="334" r:id="rId41"/>
    <p:sldId id="365" r:id="rId42"/>
    <p:sldId id="359" r:id="rId43"/>
    <p:sldId id="366" r:id="rId44"/>
    <p:sldId id="360" r:id="rId45"/>
    <p:sldId id="367" r:id="rId46"/>
    <p:sldId id="361" r:id="rId47"/>
    <p:sldId id="368" r:id="rId48"/>
    <p:sldId id="362" r:id="rId49"/>
    <p:sldId id="363" r:id="rId50"/>
    <p:sldId id="369" r:id="rId51"/>
    <p:sldId id="364" r:id="rId52"/>
    <p:sldId id="329" r:id="rId53"/>
    <p:sldId id="336" r:id="rId54"/>
    <p:sldId id="374" r:id="rId55"/>
    <p:sldId id="390" r:id="rId56"/>
    <p:sldId id="377" r:id="rId57"/>
    <p:sldId id="387" r:id="rId58"/>
    <p:sldId id="376" r:id="rId59"/>
    <p:sldId id="388" r:id="rId60"/>
    <p:sldId id="379" r:id="rId61"/>
    <p:sldId id="389" r:id="rId62"/>
    <p:sldId id="381" r:id="rId63"/>
    <p:sldId id="382" r:id="rId64"/>
  </p:sldIdLst>
  <p:sldSz cx="9144000" cy="6858000" type="screen4x3"/>
  <p:notesSz cx="6858000" cy="9144000"/>
  <p:embeddedFontLst>
    <p:embeddedFont>
      <p:font typeface="Brady Bunch Remastered" panose="020B0600020202020204" pitchFamily="34" charset="0"/>
      <p:regular r:id="rId66"/>
    </p:embeddedFont>
    <p:embeddedFont>
      <p:font typeface="German Beauty" panose="02000500000000000000" pitchFamily="2" charset="0"/>
      <p:regular r:id="rId67"/>
    </p:embeddedFont>
    <p:embeddedFont>
      <p:font typeface="ITC Avant Garde Gothic" panose="02000503000000000000" pitchFamily="50" charset="0"/>
      <p:regular r:id="rId68"/>
    </p:embeddedFont>
    <p:embeddedFont>
      <p:font typeface="Calibri" panose="020F0502020204030204" pitchFamily="34" charset="0"/>
      <p:regular r:id="rId69"/>
      <p:bold r:id="rId70"/>
      <p:italic r:id="rId71"/>
      <p:boldItalic r:id="rId72"/>
    </p:embeddedFont>
    <p:embeddedFont>
      <p:font typeface="Century Gothic" panose="020B0502020202020204" pitchFamily="34" charset="0"/>
      <p:regular r:id="rId73"/>
      <p:bold r:id="rId74"/>
      <p:italic r:id="rId75"/>
      <p:boldItalic r:id="rId76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sabelle Jutras" initials="IJ" lastIdx="2" clrIdx="0"/>
  <p:cmAuthor id="1" name="Microsoft Office User" initials="MOU" lastIdx="2" clrIdx="1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4C6C"/>
    <a:srgbClr val="EEF7FE"/>
    <a:srgbClr val="FED21F"/>
    <a:srgbClr val="C8D02D"/>
    <a:srgbClr val="1EC8D0"/>
    <a:srgbClr val="13679B"/>
    <a:srgbClr val="A78701"/>
    <a:srgbClr val="000000"/>
    <a:srgbClr val="4F81BD"/>
    <a:srgbClr val="1AA9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0860" autoAdjust="0"/>
  </p:normalViewPr>
  <p:slideViewPr>
    <p:cSldViewPr>
      <p:cViewPr varScale="1">
        <p:scale>
          <a:sx n="88" d="100"/>
          <a:sy n="88" d="100"/>
        </p:scale>
        <p:origin x="792" y="53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3.fntdata"/><Relationship Id="rId76" Type="http://schemas.openxmlformats.org/officeDocument/2006/relationships/font" Target="fonts/font11.fntdata"/><Relationship Id="rId7" Type="http://schemas.openxmlformats.org/officeDocument/2006/relationships/slide" Target="slides/slide6.xml"/><Relationship Id="rId71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1.fntdata"/><Relationship Id="rId74" Type="http://schemas.openxmlformats.org/officeDocument/2006/relationships/font" Target="fonts/font9.fntdata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8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4.fntdata"/><Relationship Id="rId77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7.fntdata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D6F3CD-44CF-46E1-894A-1935E7617A15}" type="datetimeFigureOut">
              <a:rPr lang="fr-CA" smtClean="0"/>
              <a:pPr/>
              <a:t>2021-02-09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0C4C38-13CF-43B0-98FF-DB7006042C29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39961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C4C38-13CF-43B0-98FF-DB7006042C29}" type="slidenum">
              <a:rPr lang="fr-CA" smtClean="0"/>
              <a:pPr/>
              <a:t>1</a:t>
            </a:fld>
            <a:endParaRPr lang="fr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DD0E1-E1EB-4D2C-A841-A764A70940B9}" type="datetimeFigureOut">
              <a:rPr lang="fr-CA" smtClean="0"/>
              <a:pPr/>
              <a:t>2021-02-09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FB5B-49AD-47B5-92A8-437C1215595C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DD0E1-E1EB-4D2C-A841-A764A70940B9}" type="datetimeFigureOut">
              <a:rPr lang="fr-CA" smtClean="0"/>
              <a:pPr/>
              <a:t>2021-02-09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FB5B-49AD-47B5-92A8-437C1215595C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DD0E1-E1EB-4D2C-A841-A764A70940B9}" type="datetimeFigureOut">
              <a:rPr lang="fr-CA" smtClean="0"/>
              <a:pPr/>
              <a:t>2021-02-09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FB5B-49AD-47B5-92A8-437C1215595C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DD0E1-E1EB-4D2C-A841-A764A70940B9}" type="datetimeFigureOut">
              <a:rPr lang="fr-CA" smtClean="0"/>
              <a:pPr/>
              <a:t>2021-02-09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FB5B-49AD-47B5-92A8-437C1215595C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DD0E1-E1EB-4D2C-A841-A764A70940B9}" type="datetimeFigureOut">
              <a:rPr lang="fr-CA" smtClean="0"/>
              <a:pPr/>
              <a:t>2021-02-09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FB5B-49AD-47B5-92A8-437C1215595C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DD0E1-E1EB-4D2C-A841-A764A70940B9}" type="datetimeFigureOut">
              <a:rPr lang="fr-CA" smtClean="0"/>
              <a:pPr/>
              <a:t>2021-02-09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FB5B-49AD-47B5-92A8-437C1215595C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DD0E1-E1EB-4D2C-A841-A764A70940B9}" type="datetimeFigureOut">
              <a:rPr lang="fr-CA" smtClean="0"/>
              <a:pPr/>
              <a:t>2021-02-09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FB5B-49AD-47B5-92A8-437C1215595C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DD0E1-E1EB-4D2C-A841-A764A70940B9}" type="datetimeFigureOut">
              <a:rPr lang="fr-CA" smtClean="0"/>
              <a:pPr/>
              <a:t>2021-02-09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FB5B-49AD-47B5-92A8-437C1215595C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DD0E1-E1EB-4D2C-A841-A764A70940B9}" type="datetimeFigureOut">
              <a:rPr lang="fr-CA" smtClean="0"/>
              <a:pPr/>
              <a:t>2021-02-09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FB5B-49AD-47B5-92A8-437C1215595C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DD0E1-E1EB-4D2C-A841-A764A70940B9}" type="datetimeFigureOut">
              <a:rPr lang="fr-CA" smtClean="0"/>
              <a:pPr/>
              <a:t>2021-02-09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FB5B-49AD-47B5-92A8-437C1215595C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DD0E1-E1EB-4D2C-A841-A764A70940B9}" type="datetimeFigureOut">
              <a:rPr lang="fr-CA" smtClean="0"/>
              <a:pPr/>
              <a:t>2021-02-09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FB5B-49AD-47B5-92A8-437C1215595C}" type="slidenum">
              <a:rPr lang="fr-CA" smtClean="0"/>
              <a:pPr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DD0E1-E1EB-4D2C-A841-A764A70940B9}" type="datetimeFigureOut">
              <a:rPr lang="fr-CA" smtClean="0"/>
              <a:pPr/>
              <a:t>2021-02-09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FFB5B-49AD-47B5-92A8-437C1215595C}" type="slidenum">
              <a:rPr lang="fr-CA" smtClean="0"/>
              <a:pPr/>
              <a:t>‹N°›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Do_BPfDt1nI" TargetMode="External"/><Relationship Id="rId2" Type="http://schemas.openxmlformats.org/officeDocument/2006/relationships/video" Target="https://www.youtube.com/embed/Do_BPfDt1nI" TargetMode="Externa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6.jpeg"/><Relationship Id="rId9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o_BPfDt1nI" TargetMode="External"/><Relationship Id="rId7" Type="http://schemas.openxmlformats.org/officeDocument/2006/relationships/image" Target="../media/image16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1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ya9zTstjOIU" TargetMode="External"/><Relationship Id="rId2" Type="http://schemas.openxmlformats.org/officeDocument/2006/relationships/video" Target="https://www.youtube.com/embed/ya9zTstjOIU" TargetMode="Externa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7.jpeg"/><Relationship Id="rId9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a9zTstjOIU" TargetMode="External"/><Relationship Id="rId7" Type="http://schemas.openxmlformats.org/officeDocument/2006/relationships/image" Target="../media/image16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1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-HiJHaPqblM" TargetMode="External"/><Relationship Id="rId2" Type="http://schemas.openxmlformats.org/officeDocument/2006/relationships/video" Target="https://www.youtube.com/embed/-HiJHaPqblM" TargetMode="Externa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8.jpeg"/><Relationship Id="rId9" Type="http://schemas.openxmlformats.org/officeDocument/2006/relationships/image" Target="../media/image1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HiJHaPqblM" TargetMode="External"/><Relationship Id="rId7" Type="http://schemas.openxmlformats.org/officeDocument/2006/relationships/image" Target="../media/image16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1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29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33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35.png"/><Relationship Id="rId5" Type="http://schemas.openxmlformats.org/officeDocument/2006/relationships/image" Target="../media/image30.pn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36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video" Target="https://www.youtube.com/embed/XvkZa6pr0QE" TargetMode="External"/><Relationship Id="rId1" Type="http://schemas.openxmlformats.org/officeDocument/2006/relationships/themeOverride" Target="../theme/themeOverride21.xml"/><Relationship Id="rId6" Type="http://schemas.openxmlformats.org/officeDocument/2006/relationships/image" Target="../media/image48.png"/><Relationship Id="rId11" Type="http://schemas.openxmlformats.org/officeDocument/2006/relationships/hyperlink" Target="https://www.youtube.com/watch?v=XvkZa6pr0QE" TargetMode="External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3.png"/><Relationship Id="rId7" Type="http://schemas.openxmlformats.org/officeDocument/2006/relationships/image" Target="../media/image48.png"/><Relationship Id="rId12" Type="http://schemas.openxmlformats.org/officeDocument/2006/relationships/image" Target="../media/image16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Relationship Id="rId6" Type="http://schemas.openxmlformats.org/officeDocument/2006/relationships/image" Target="../media/image47.png"/><Relationship Id="rId11" Type="http://schemas.openxmlformats.org/officeDocument/2006/relationships/image" Target="../media/image57.png"/><Relationship Id="rId5" Type="http://schemas.openxmlformats.org/officeDocument/2006/relationships/image" Target="../media/image55.png"/><Relationship Id="rId10" Type="http://schemas.openxmlformats.org/officeDocument/2006/relationships/image" Target="../media/image56.png"/><Relationship Id="rId4" Type="http://schemas.openxmlformats.org/officeDocument/2006/relationships/image" Target="../media/image54.png"/><Relationship Id="rId9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12" Type="http://schemas.openxmlformats.org/officeDocument/2006/relationships/image" Target="../media/image16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60.png"/><Relationship Id="rId10" Type="http://schemas.openxmlformats.org/officeDocument/2006/relationships/image" Target="../media/image64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Relationship Id="rId6" Type="http://schemas.openxmlformats.org/officeDocument/2006/relationships/image" Target="../media/image44.png"/><Relationship Id="rId5" Type="http://schemas.openxmlformats.org/officeDocument/2006/relationships/image" Target="../media/image45.png"/><Relationship Id="rId4" Type="http://schemas.openxmlformats.org/officeDocument/2006/relationships/image" Target="../media/image66.png"/><Relationship Id="rId9" Type="http://schemas.openxmlformats.org/officeDocument/2006/relationships/image" Target="../media/image16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16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6.xml"/><Relationship Id="rId6" Type="http://schemas.openxmlformats.org/officeDocument/2006/relationships/image" Target="../media/image15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16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7.xml"/><Relationship Id="rId6" Type="http://schemas.openxmlformats.org/officeDocument/2006/relationships/image" Target="../media/image15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8.xml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6.gif"/><Relationship Id="rId4" Type="http://schemas.openxmlformats.org/officeDocument/2006/relationships/image" Target="../media/image10.png"/><Relationship Id="rId9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9.xml"/><Relationship Id="rId6" Type="http://schemas.openxmlformats.org/officeDocument/2006/relationships/image" Target="../media/image16.gif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0.xml"/><Relationship Id="rId6" Type="http://schemas.openxmlformats.org/officeDocument/2006/relationships/image" Target="../media/image78.png"/><Relationship Id="rId5" Type="http://schemas.openxmlformats.org/officeDocument/2006/relationships/image" Target="../media/image16.gif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1.xml"/><Relationship Id="rId6" Type="http://schemas.openxmlformats.org/officeDocument/2006/relationships/image" Target="../media/image80.png"/><Relationship Id="rId5" Type="http://schemas.openxmlformats.org/officeDocument/2006/relationships/image" Target="../media/image15.png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2.xml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82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82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4.xml"/><Relationship Id="rId6" Type="http://schemas.openxmlformats.org/officeDocument/2006/relationships/image" Target="../media/image86.gif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82.png"/><Relationship Id="rId7" Type="http://schemas.openxmlformats.org/officeDocument/2006/relationships/image" Target="../media/image87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5.xml"/><Relationship Id="rId6" Type="http://schemas.openxmlformats.org/officeDocument/2006/relationships/image" Target="../media/image15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82.png"/><Relationship Id="rId7" Type="http://schemas.openxmlformats.org/officeDocument/2006/relationships/image" Target="../media/image8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6.xml"/><Relationship Id="rId6" Type="http://schemas.openxmlformats.org/officeDocument/2006/relationships/image" Target="../media/image15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82.png"/><Relationship Id="rId7" Type="http://schemas.openxmlformats.org/officeDocument/2006/relationships/image" Target="../media/image89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7.xml"/><Relationship Id="rId6" Type="http://schemas.openxmlformats.org/officeDocument/2006/relationships/image" Target="../media/image15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82.png"/><Relationship Id="rId7" Type="http://schemas.openxmlformats.org/officeDocument/2006/relationships/image" Target="../media/image90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8.xml"/><Relationship Id="rId6" Type="http://schemas.openxmlformats.org/officeDocument/2006/relationships/image" Target="../media/image15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16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9.xml"/><Relationship Id="rId6" Type="http://schemas.openxmlformats.org/officeDocument/2006/relationships/image" Target="../media/image15.png"/><Relationship Id="rId5" Type="http://schemas.openxmlformats.org/officeDocument/2006/relationships/image" Target="../media/image92.png"/><Relationship Id="rId4" Type="http://schemas.openxmlformats.org/officeDocument/2006/relationships/hyperlink" Target="https://www.youtube.com/watch?v=CXBQ_81wfHo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0.xml"/><Relationship Id="rId6" Type="http://schemas.openxmlformats.org/officeDocument/2006/relationships/image" Target="../media/image92.png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iod7hyTrjQ" TargetMode="External"/><Relationship Id="rId7" Type="http://schemas.openxmlformats.org/officeDocument/2006/relationships/image" Target="../media/image16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1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16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hyperlink" Target="https://www.youtube.com/watch?v=2ZZZr4jC9NA" TargetMode="External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3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00.png"/><Relationship Id="rId7" Type="http://schemas.openxmlformats.org/officeDocument/2006/relationships/image" Target="../media/image10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4.xml"/><Relationship Id="rId6" Type="http://schemas.openxmlformats.org/officeDocument/2006/relationships/image" Target="../media/image98.png"/><Relationship Id="rId5" Type="http://schemas.openxmlformats.org/officeDocument/2006/relationships/image" Target="../media/image79.png"/><Relationship Id="rId4" Type="http://schemas.openxmlformats.org/officeDocument/2006/relationships/image" Target="../media/image10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03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5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hyperlink" Target="https://www.youtube.com/watch?v=eFgaSOU7zmg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3.png"/><Relationship Id="rId7" Type="http://schemas.openxmlformats.org/officeDocument/2006/relationships/image" Target="../media/image10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6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10" Type="http://schemas.openxmlformats.org/officeDocument/2006/relationships/image" Target="../media/image16.gif"/><Relationship Id="rId4" Type="http://schemas.openxmlformats.org/officeDocument/2006/relationships/image" Target="../media/image104.png"/><Relationship Id="rId9" Type="http://schemas.openxmlformats.org/officeDocument/2006/relationships/image" Target="../media/image1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0.png"/><Relationship Id="rId7" Type="http://schemas.openxmlformats.org/officeDocument/2006/relationships/image" Target="../media/image11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hyperlink" Target="https://www.youtube.com/watch?v=kYkhGmB3kes" TargetMode="External"/><Relationship Id="rId9" Type="http://schemas.openxmlformats.org/officeDocument/2006/relationships/image" Target="../media/image16.gi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hyperlink" Target="https://www.youtube.com/watch?v=-sDdIxHMXg8" TargetMode="Externa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8.xml"/><Relationship Id="rId6" Type="http://schemas.openxmlformats.org/officeDocument/2006/relationships/image" Target="../media/image115.png"/><Relationship Id="rId5" Type="http://schemas.openxmlformats.org/officeDocument/2006/relationships/image" Target="../media/image78.png"/><Relationship Id="rId4" Type="http://schemas.openxmlformats.org/officeDocument/2006/relationships/image" Target="../media/image1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78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9.xml"/><Relationship Id="rId6" Type="http://schemas.openxmlformats.org/officeDocument/2006/relationships/image" Target="../media/image115.png"/><Relationship Id="rId5" Type="http://schemas.openxmlformats.org/officeDocument/2006/relationships/image" Target="../media/image117.png"/><Relationship Id="rId4" Type="http://schemas.openxmlformats.org/officeDocument/2006/relationships/image" Target="../media/image116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0.xml"/><Relationship Id="rId6" Type="http://schemas.openxmlformats.org/officeDocument/2006/relationships/image" Target="../media/image121.png"/><Relationship Id="rId11" Type="http://schemas.openxmlformats.org/officeDocument/2006/relationships/image" Target="../media/image16.gif"/><Relationship Id="rId5" Type="http://schemas.openxmlformats.org/officeDocument/2006/relationships/image" Target="../media/image120.png"/><Relationship Id="rId10" Type="http://schemas.openxmlformats.org/officeDocument/2006/relationships/image" Target="../media/image15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1.xml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microsoft.com/office/2007/relationships/hdphoto" Target="../media/hdphoto5.wdp"/><Relationship Id="rId18" Type="http://schemas.openxmlformats.org/officeDocument/2006/relationships/image" Target="../media/image132.png"/><Relationship Id="rId3" Type="http://schemas.openxmlformats.org/officeDocument/2006/relationships/image" Target="../media/image50.png"/><Relationship Id="rId7" Type="http://schemas.microsoft.com/office/2007/relationships/hdphoto" Target="../media/hdphoto2.wdp"/><Relationship Id="rId12" Type="http://schemas.openxmlformats.org/officeDocument/2006/relationships/image" Target="../media/image129.png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31.png"/><Relationship Id="rId1" Type="http://schemas.openxmlformats.org/officeDocument/2006/relationships/themeOverride" Target="../theme/themeOverride52.xml"/><Relationship Id="rId6" Type="http://schemas.openxmlformats.org/officeDocument/2006/relationships/image" Target="../media/image126.png"/><Relationship Id="rId11" Type="http://schemas.microsoft.com/office/2007/relationships/hdphoto" Target="../media/hdphoto4.wdp"/><Relationship Id="rId5" Type="http://schemas.openxmlformats.org/officeDocument/2006/relationships/image" Target="../media/image125.png"/><Relationship Id="rId15" Type="http://schemas.microsoft.com/office/2007/relationships/hdphoto" Target="../media/hdphoto6.wdp"/><Relationship Id="rId10" Type="http://schemas.openxmlformats.org/officeDocument/2006/relationships/image" Target="../media/image128.png"/><Relationship Id="rId19" Type="http://schemas.openxmlformats.org/officeDocument/2006/relationships/image" Target="../media/image16.gif"/><Relationship Id="rId4" Type="http://schemas.openxmlformats.org/officeDocument/2006/relationships/image" Target="../media/image43.png"/><Relationship Id="rId9" Type="http://schemas.microsoft.com/office/2007/relationships/hdphoto" Target="../media/hdphoto3.wdp"/><Relationship Id="rId14" Type="http://schemas.openxmlformats.org/officeDocument/2006/relationships/image" Target="../media/image13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3.xml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6.gif"/><Relationship Id="rId4" Type="http://schemas.openxmlformats.org/officeDocument/2006/relationships/image" Target="../media/image10.png"/><Relationship Id="rId9" Type="http://schemas.openxmlformats.org/officeDocument/2006/relationships/image" Target="../media/image2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5.xml"/><Relationship Id="rId6" Type="http://schemas.openxmlformats.org/officeDocument/2006/relationships/image" Target="../media/image16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7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5.png"/><Relationship Id="rId7" Type="http://schemas.openxmlformats.org/officeDocument/2006/relationships/image" Target="../media/image13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8.xml"/><Relationship Id="rId6" Type="http://schemas.openxmlformats.org/officeDocument/2006/relationships/image" Target="../media/image134.png"/><Relationship Id="rId5" Type="http://schemas.microsoft.com/office/2007/relationships/hdphoto" Target="../media/hdphoto7.wdp"/><Relationship Id="rId4" Type="http://schemas.openxmlformats.org/officeDocument/2006/relationships/image" Target="../media/image1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video" Target="https://www.youtube.com/embed/8AFQ-CHPNKY" TargetMode="Externa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3.png"/><Relationship Id="rId5" Type="http://schemas.openxmlformats.org/officeDocument/2006/relationships/hyperlink" Target="https://www.youtube.com/watch?v=8AFQ-CHPNKY" TargetMode="External"/><Relationship Id="rId4" Type="http://schemas.openxmlformats.org/officeDocument/2006/relationships/image" Target="../media/image22.jpeg"/><Relationship Id="rId9" Type="http://schemas.openxmlformats.org/officeDocument/2006/relationships/image" Target="../media/image16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9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7.png"/><Relationship Id="rId7" Type="http://schemas.openxmlformats.org/officeDocument/2006/relationships/image" Target="../media/image13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0.xml"/><Relationship Id="rId6" Type="http://schemas.openxmlformats.org/officeDocument/2006/relationships/image" Target="../media/image134.png"/><Relationship Id="rId5" Type="http://schemas.openxmlformats.org/officeDocument/2006/relationships/image" Target="../media/image15.png"/><Relationship Id="rId10" Type="http://schemas.openxmlformats.org/officeDocument/2006/relationships/image" Target="../media/image16.gif"/><Relationship Id="rId4" Type="http://schemas.openxmlformats.org/officeDocument/2006/relationships/image" Target="../media/image138.png"/><Relationship Id="rId9" Type="http://schemas.openxmlformats.org/officeDocument/2006/relationships/image" Target="../media/image14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21.png"/><Relationship Id="rId7" Type="http://schemas.openxmlformats.org/officeDocument/2006/relationships/image" Target="../media/image14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1.xml"/><Relationship Id="rId6" Type="http://schemas.openxmlformats.org/officeDocument/2006/relationships/image" Target="../media/image142.png"/><Relationship Id="rId11" Type="http://schemas.openxmlformats.org/officeDocument/2006/relationships/image" Target="../media/image16.gif"/><Relationship Id="rId5" Type="http://schemas.openxmlformats.org/officeDocument/2006/relationships/image" Target="../media/image141.png"/><Relationship Id="rId10" Type="http://schemas.openxmlformats.org/officeDocument/2006/relationships/image" Target="../media/image145.png"/><Relationship Id="rId4" Type="http://schemas.openxmlformats.org/officeDocument/2006/relationships/image" Target="../media/image15.png"/><Relationship Id="rId9" Type="http://schemas.microsoft.com/office/2007/relationships/hdphoto" Target="../media/hdphoto8.wdp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2.xml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AFQ-CHPNKY" TargetMode="External"/><Relationship Id="rId7" Type="http://schemas.openxmlformats.org/officeDocument/2006/relationships/image" Target="../media/image16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_k_gkeIQtts" TargetMode="External"/><Relationship Id="rId3" Type="http://schemas.openxmlformats.org/officeDocument/2006/relationships/video" Target="../media/media1.mov"/><Relationship Id="rId7" Type="http://schemas.openxmlformats.org/officeDocument/2006/relationships/image" Target="../media/image25.png"/><Relationship Id="rId2" Type="http://schemas.microsoft.com/office/2007/relationships/media" Target="../media/media1.mov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16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k_gkeIQtts" TargetMode="External"/><Relationship Id="rId7" Type="http://schemas.openxmlformats.org/officeDocument/2006/relationships/image" Target="../media/image16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170" y="3282459"/>
            <a:ext cx="1634168" cy="163416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011" y="3289615"/>
            <a:ext cx="1634168" cy="1634168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28"/>
          <a:stretch/>
        </p:blipFill>
        <p:spPr>
          <a:xfrm>
            <a:off x="19173" y="2728766"/>
            <a:ext cx="3040659" cy="3277487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2" y="189851"/>
            <a:ext cx="2673271" cy="267327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031" y="2928886"/>
            <a:ext cx="6208969" cy="327748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492" y="2863122"/>
            <a:ext cx="980728" cy="98072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526" y="2863122"/>
            <a:ext cx="1124744" cy="1124744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444" y="3129318"/>
            <a:ext cx="980728" cy="980728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256" y="2774679"/>
            <a:ext cx="1124744" cy="1124744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825" y="4005257"/>
            <a:ext cx="1124744" cy="1124744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69715">
            <a:off x="6539531" y="2009464"/>
            <a:ext cx="730955" cy="1156043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74061">
            <a:off x="5215442" y="4065564"/>
            <a:ext cx="911784" cy="144203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1469" y="1379175"/>
            <a:ext cx="6119664" cy="447467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3289615"/>
            <a:ext cx="5129808" cy="512980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02" y="3436140"/>
            <a:ext cx="5600260" cy="5600260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0752" y="2164871"/>
            <a:ext cx="1124744" cy="1124744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101" y="2514441"/>
            <a:ext cx="980728" cy="98072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959" y="454488"/>
            <a:ext cx="5092379" cy="1829058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928" y="5357043"/>
            <a:ext cx="2957072" cy="155598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1111E-6 L -0.40104 -0.032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52" y="-16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96296E-6 L -0.40573 -0.0305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95" y="-15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-0.42864 -0.036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41" y="-185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07407E-6 C -0.06684 -4.07407E-6 -0.08438 0.04862 -0.13472 0.0544 C -0.1849 0.06042 -0.30174 0.0301 -0.30174 0.03542 C -0.30174 0.03936 -0.39827 0.01852 -0.39827 0.02246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13" y="275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22222E-6 L 0.06562 0.03056 C 0.07968 0.0375 0.10017 0.04144 0.1217 0.04144 C 0.14635 0.04144 0.16579 0.0375 0.17986 0.03056 L 0.24583 -2.22222E-6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206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81481E-6 C -0.06684 4.81481E-6 -0.079 0.0243 -0.12118 0.03287 C -0.16337 0.04166 -0.25313 0.04629 -0.25313 0.05162 C -0.25313 0.05555 -0.36684 0.07962 -0.36684 0.08402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51" y="419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6 -0.02408 C 0.03421 -0.02408 -0.13055 0.00949 -0.16892 0.02523 C -0.22673 0.04491 -0.30277 0.07176 -0.34618 0.08958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97" y="567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-0.48055 -0.4712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28" y="-2356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-0.34566 0.1428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92" y="713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o_BPfDt1nI"/>
          <p:cNvPicPr>
            <a:picLocks noRot="1" noChangeAspect="1"/>
          </p:cNvPicPr>
          <p:nvPr>
            <a:videoFile r:link="rId2"/>
          </p:nvPr>
        </p:nvPicPr>
        <p:blipFill>
          <a:blip r:embed="rId4"/>
          <a:stretch>
            <a:fillRect/>
          </a:stretch>
        </p:blipFill>
        <p:spPr>
          <a:xfrm>
            <a:off x="824483" y="1606353"/>
            <a:ext cx="7415733" cy="4171350"/>
          </a:xfrm>
          <a:prstGeom prst="rect">
            <a:avLst/>
          </a:prstGeom>
        </p:spPr>
      </p:pic>
      <p:sp>
        <p:nvSpPr>
          <p:cNvPr id="11" name="Forme libre 10"/>
          <p:cNvSpPr/>
          <p:nvPr/>
        </p:nvSpPr>
        <p:spPr>
          <a:xfrm>
            <a:off x="-99682" y="301439"/>
            <a:ext cx="5463770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79512" y="380847"/>
            <a:ext cx="6120680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Strategic </a:t>
            </a:r>
            <a:r>
              <a:rPr lang="fr-CA" sz="36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Sorting</a:t>
            </a:r>
            <a:endParaRPr kumimoji="0" lang="fr-C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erman Beauty" panose="02000500000000000000" pitchFamily="2" charset="0"/>
              <a:ea typeface="+mn-ea"/>
              <a:cs typeface="+mn-c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776356" y="5192928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German Beauty" panose="02000500000000000000" pitchFamily="2" charset="0"/>
              </a:rPr>
              <a:t>3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8" y="5250440"/>
            <a:ext cx="1196752" cy="1196752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83" y="5449579"/>
            <a:ext cx="947183" cy="94718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36" y="5694485"/>
            <a:ext cx="947183" cy="947183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44" y="5741967"/>
            <a:ext cx="947183" cy="94718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61203" y="587727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A" sz="1200" dirty="0">
                <a:latin typeface="ITC Avant Garde Gothic" panose="02000503000000000000" pitchFamily="50" charset="0"/>
              </a:rPr>
              <a:t>Source : </a:t>
            </a:r>
            <a:r>
              <a:rPr lang="fr-CA" sz="1200" dirty="0">
                <a:latin typeface="ITC Avant Garde Gothic" panose="02000503000000000000" pitchFamily="50" charset="0"/>
                <a:hlinkClick r:id="rId7"/>
              </a:rPr>
              <a:t>https://www.youtube.com/watch?v=Do_BPfDt1nI</a:t>
            </a:r>
            <a:endParaRPr lang="fr-CA" sz="1200" dirty="0">
              <a:latin typeface="ITC Avant Garde Gothic" panose="02000503000000000000" pitchFamily="50" charset="0"/>
            </a:endParaRPr>
          </a:p>
          <a:p>
            <a:endParaRPr lang="fr-CA" sz="1200" dirty="0">
              <a:latin typeface="ITC Avant Garde Gothic" panose="02000503000000000000" pitchFamily="50" charset="0"/>
            </a:endParaRPr>
          </a:p>
        </p:txBody>
      </p:sp>
      <p:pic>
        <p:nvPicPr>
          <p:cNvPr id="13" name="Espace réservé du contenu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" y="6554451"/>
            <a:ext cx="1369118" cy="21650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4809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e libre 10"/>
          <p:cNvSpPr/>
          <p:nvPr/>
        </p:nvSpPr>
        <p:spPr>
          <a:xfrm>
            <a:off x="-99682" y="301439"/>
            <a:ext cx="5463770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79512" y="380847"/>
            <a:ext cx="6120680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Strategic </a:t>
            </a:r>
            <a:r>
              <a:rPr kumimoji="0" lang="fr-CA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Sorting</a:t>
            </a:r>
            <a:endParaRPr kumimoji="0" lang="fr-C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erman Beauty" panose="02000500000000000000" pitchFamily="2" charset="0"/>
              <a:ea typeface="+mn-ea"/>
              <a:cs typeface="+mn-cs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981944" y="1712061"/>
            <a:ext cx="7296809" cy="4104456"/>
            <a:chOff x="981944" y="1712061"/>
            <a:chExt cx="7296809" cy="4104456"/>
          </a:xfrm>
        </p:grpSpPr>
        <p:sp>
          <p:nvSpPr>
            <p:cNvPr id="8" name="Rectangle 7"/>
            <p:cNvSpPr/>
            <p:nvPr/>
          </p:nvSpPr>
          <p:spPr>
            <a:xfrm>
              <a:off x="981944" y="1712061"/>
              <a:ext cx="7296809" cy="4104456"/>
            </a:xfrm>
            <a:prstGeom prst="rect">
              <a:avLst/>
            </a:prstGeom>
            <a:solidFill>
              <a:schemeClr val="bg1">
                <a:lumMod val="95000"/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7680201" y="5157192"/>
              <a:ext cx="5040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CA" sz="3200" dirty="0">
                  <a:solidFill>
                    <a:prstClr val="white"/>
                  </a:solidFill>
                  <a:latin typeface="German Beauty" panose="02000500000000000000" pitchFamily="2" charset="0"/>
                </a:rPr>
                <a:t>3</a:t>
              </a:r>
              <a:endParaRPr kumimoji="0" lang="fr-CA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357129" y="5923170"/>
            <a:ext cx="59783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fr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Source : </a:t>
            </a:r>
            <a:r>
              <a:rPr lang="fr-CA" sz="1200" dirty="0">
                <a:latin typeface="ITC Avant Garde Gothic" panose="02000503000000000000" pitchFamily="50" charset="0"/>
                <a:hlinkClick r:id="rId3"/>
              </a:rPr>
              <a:t>https://www.youtube.com/watch?v=Do_BPfDt1nI</a:t>
            </a:r>
            <a:endParaRPr kumimoji="0" lang="fr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C Avant Garde Gothic" panose="02000503000000000000" pitchFamily="50" charset="0"/>
              <a:ea typeface="+mn-ea"/>
              <a:cs typeface="+mn-cs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8" y="5250440"/>
            <a:ext cx="1196752" cy="1196752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83" y="5449579"/>
            <a:ext cx="947183" cy="94718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36" y="5694485"/>
            <a:ext cx="947183" cy="947183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44" y="5741967"/>
            <a:ext cx="947183" cy="947183"/>
          </a:xfrm>
          <a:prstGeom prst="rect">
            <a:avLst/>
          </a:prstGeom>
        </p:spPr>
      </p:pic>
      <p:pic>
        <p:nvPicPr>
          <p:cNvPr id="15" name="Espace réservé du contenu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" y="6554451"/>
            <a:ext cx="1369118" cy="21650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3565D84-7C79-9C4A-A171-ADA21BACA605}"/>
              </a:ext>
            </a:extLst>
          </p:cNvPr>
          <p:cNvSpPr/>
          <p:nvPr/>
        </p:nvSpPr>
        <p:spPr>
          <a:xfrm>
            <a:off x="1237971" y="2878553"/>
            <a:ext cx="67287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What</a:t>
            </a: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 </a:t>
            </a:r>
            <a:r>
              <a:rPr kumimoji="0" lang="fr-C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is</a:t>
            </a: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 </a:t>
            </a:r>
            <a:r>
              <a:rPr kumimoji="0" lang="fr-C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this</a:t>
            </a: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 machine </a:t>
            </a:r>
            <a:r>
              <a:rPr kumimoji="0" lang="fr-C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used</a:t>
            </a: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 for?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C Avant Garde Gothic" panose="02000503000000000000" pitchFamily="50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How </a:t>
            </a:r>
            <a:r>
              <a:rPr kumimoji="0" lang="fr-C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does</a:t>
            </a: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 </a:t>
            </a:r>
            <a:r>
              <a:rPr kumimoji="0" lang="fr-C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it</a:t>
            </a: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 </a:t>
            </a:r>
            <a:r>
              <a:rPr kumimoji="0" lang="fr-C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separate</a:t>
            </a: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 (sort) </a:t>
            </a:r>
            <a:r>
              <a:rPr kumimoji="0" lang="fr-C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objects</a:t>
            </a: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?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0887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a9zTstjOIU"/>
          <p:cNvPicPr>
            <a:picLocks noRot="1" noChangeAspect="1"/>
          </p:cNvPicPr>
          <p:nvPr>
            <a:videoFile r:link="rId2"/>
          </p:nvPr>
        </p:nvPicPr>
        <p:blipFill>
          <a:blip r:embed="rId4"/>
          <a:stretch>
            <a:fillRect/>
          </a:stretch>
        </p:blipFill>
        <p:spPr>
          <a:xfrm>
            <a:off x="981944" y="1651306"/>
            <a:ext cx="7229400" cy="4066538"/>
          </a:xfrm>
          <a:prstGeom prst="rect">
            <a:avLst/>
          </a:prstGeom>
        </p:spPr>
      </p:pic>
      <p:sp>
        <p:nvSpPr>
          <p:cNvPr id="11" name="Forme libre 10"/>
          <p:cNvSpPr/>
          <p:nvPr/>
        </p:nvSpPr>
        <p:spPr>
          <a:xfrm>
            <a:off x="-99682" y="301439"/>
            <a:ext cx="5463770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79512" y="380847"/>
            <a:ext cx="6120680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Strategic </a:t>
            </a:r>
            <a:r>
              <a:rPr lang="fr-CA" sz="36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Sorting</a:t>
            </a:r>
            <a:endParaRPr kumimoji="0" lang="fr-C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erman Beauty" panose="02000500000000000000" pitchFamily="2" charset="0"/>
              <a:ea typeface="+mn-ea"/>
              <a:cs typeface="+mn-c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776356" y="5109710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German Beauty" panose="02000500000000000000" pitchFamily="2" charset="0"/>
              </a:rPr>
              <a:t>4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8" y="5250440"/>
            <a:ext cx="1196752" cy="1196752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83" y="5449579"/>
            <a:ext cx="947183" cy="94718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36" y="5694485"/>
            <a:ext cx="947183" cy="947183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44" y="5741967"/>
            <a:ext cx="947183" cy="94718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58973" y="587727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A" sz="1200" dirty="0">
                <a:latin typeface="ITC Avant Garde Gothic" panose="02000503000000000000" pitchFamily="50" charset="0"/>
              </a:rPr>
              <a:t>Source : </a:t>
            </a:r>
            <a:r>
              <a:rPr lang="fr-CA" sz="1200" dirty="0">
                <a:latin typeface="ITC Avant Garde Gothic" panose="02000503000000000000" pitchFamily="50" charset="0"/>
                <a:hlinkClick r:id="rId7"/>
              </a:rPr>
              <a:t>https://www.youtube.com/watch?v=ya9zTstjOIU</a:t>
            </a:r>
            <a:endParaRPr lang="fr-CA" sz="1200" dirty="0">
              <a:latin typeface="ITC Avant Garde Gothic" panose="02000503000000000000" pitchFamily="50" charset="0"/>
            </a:endParaRPr>
          </a:p>
          <a:p>
            <a:endParaRPr lang="fr-CA" sz="1200" dirty="0">
              <a:latin typeface="ITC Avant Garde Gothic" panose="02000503000000000000" pitchFamily="50" charset="0"/>
            </a:endParaRPr>
          </a:p>
        </p:txBody>
      </p:sp>
      <p:pic>
        <p:nvPicPr>
          <p:cNvPr id="13" name="Espace réservé du contenu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" y="6554451"/>
            <a:ext cx="1369118" cy="21650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165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e libre 10"/>
          <p:cNvSpPr/>
          <p:nvPr/>
        </p:nvSpPr>
        <p:spPr>
          <a:xfrm>
            <a:off x="-99682" y="301439"/>
            <a:ext cx="5463770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79512" y="380847"/>
            <a:ext cx="6120680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Strategic </a:t>
            </a:r>
            <a:r>
              <a:rPr kumimoji="0" lang="fr-CA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Sorting</a:t>
            </a:r>
            <a:endParaRPr kumimoji="0" lang="fr-C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erman Beauty" panose="02000500000000000000" pitchFamily="2" charset="0"/>
              <a:ea typeface="+mn-ea"/>
              <a:cs typeface="+mn-cs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981944" y="1712061"/>
            <a:ext cx="7296809" cy="4104456"/>
            <a:chOff x="981944" y="1712061"/>
            <a:chExt cx="7296809" cy="4104456"/>
          </a:xfrm>
        </p:grpSpPr>
        <p:sp>
          <p:nvSpPr>
            <p:cNvPr id="8" name="Rectangle 7"/>
            <p:cNvSpPr/>
            <p:nvPr/>
          </p:nvSpPr>
          <p:spPr>
            <a:xfrm>
              <a:off x="981944" y="1712061"/>
              <a:ext cx="7296809" cy="4104456"/>
            </a:xfrm>
            <a:prstGeom prst="rect">
              <a:avLst/>
            </a:prstGeom>
            <a:solidFill>
              <a:schemeClr val="bg1">
                <a:lumMod val="95000"/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7680201" y="5157192"/>
              <a:ext cx="5040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CA" sz="3200" noProof="0" dirty="0">
                  <a:solidFill>
                    <a:prstClr val="white"/>
                  </a:solidFill>
                  <a:latin typeface="German Beauty" panose="02000500000000000000" pitchFamily="2" charset="0"/>
                </a:rPr>
                <a:t>4</a:t>
              </a:r>
              <a:endParaRPr kumimoji="0" lang="fr-CA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357129" y="5923170"/>
            <a:ext cx="59783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fr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Source : </a:t>
            </a:r>
            <a:r>
              <a:rPr lang="fr-CA" sz="1200" dirty="0">
                <a:latin typeface="ITC Avant Garde Gothic" panose="02000503000000000000" pitchFamily="50" charset="0"/>
                <a:hlinkClick r:id="rId3"/>
              </a:rPr>
              <a:t>https://www.youtube.com/watch?v=ya9zTstjOIU</a:t>
            </a:r>
            <a:endParaRPr lang="fr-CA" sz="1200" dirty="0">
              <a:latin typeface="ITC Avant Garde Gothic" panose="02000503000000000000" pitchFamily="50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8" y="5250440"/>
            <a:ext cx="1196752" cy="1196752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83" y="5449579"/>
            <a:ext cx="947183" cy="94718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36" y="5694485"/>
            <a:ext cx="947183" cy="947183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44" y="5741967"/>
            <a:ext cx="947183" cy="947183"/>
          </a:xfrm>
          <a:prstGeom prst="rect">
            <a:avLst/>
          </a:prstGeom>
        </p:spPr>
      </p:pic>
      <p:pic>
        <p:nvPicPr>
          <p:cNvPr id="15" name="Espace réservé du contenu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" y="6554451"/>
            <a:ext cx="1369118" cy="21650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07F137A-6169-1A44-933B-0C3D249C14E3}"/>
              </a:ext>
            </a:extLst>
          </p:cNvPr>
          <p:cNvSpPr/>
          <p:nvPr/>
        </p:nvSpPr>
        <p:spPr>
          <a:xfrm>
            <a:off x="1237971" y="2878553"/>
            <a:ext cx="67287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What</a:t>
            </a: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 </a:t>
            </a:r>
            <a:r>
              <a:rPr kumimoji="0" lang="fr-C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is</a:t>
            </a: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 </a:t>
            </a:r>
            <a:r>
              <a:rPr kumimoji="0" lang="fr-C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this</a:t>
            </a: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 machine </a:t>
            </a:r>
            <a:r>
              <a:rPr kumimoji="0" lang="fr-C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used</a:t>
            </a: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 for?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C Avant Garde Gothic" panose="02000503000000000000" pitchFamily="50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How </a:t>
            </a:r>
            <a:r>
              <a:rPr kumimoji="0" lang="fr-C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does</a:t>
            </a: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 </a:t>
            </a:r>
            <a:r>
              <a:rPr kumimoji="0" lang="fr-C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it</a:t>
            </a: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 </a:t>
            </a:r>
            <a:r>
              <a:rPr kumimoji="0" lang="fr-C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separate</a:t>
            </a: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 (sort) </a:t>
            </a:r>
            <a:r>
              <a:rPr kumimoji="0" lang="fr-C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objects</a:t>
            </a: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?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011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-HiJHaPqblM"/>
          <p:cNvPicPr>
            <a:picLocks noRot="1" noChangeAspect="1"/>
          </p:cNvPicPr>
          <p:nvPr>
            <a:videoFile r:link="rId2"/>
          </p:nvPr>
        </p:nvPicPr>
        <p:blipFill>
          <a:blip r:embed="rId4"/>
          <a:stretch>
            <a:fillRect/>
          </a:stretch>
        </p:blipFill>
        <p:spPr>
          <a:xfrm>
            <a:off x="971992" y="1683910"/>
            <a:ext cx="7334593" cy="4125709"/>
          </a:xfrm>
          <a:prstGeom prst="rect">
            <a:avLst/>
          </a:prstGeom>
        </p:spPr>
      </p:pic>
      <p:sp>
        <p:nvSpPr>
          <p:cNvPr id="11" name="Forme libre 10"/>
          <p:cNvSpPr/>
          <p:nvPr/>
        </p:nvSpPr>
        <p:spPr>
          <a:xfrm>
            <a:off x="-99682" y="301439"/>
            <a:ext cx="5463770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79512" y="380847"/>
            <a:ext cx="6120680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Strategic </a:t>
            </a:r>
            <a:r>
              <a:rPr lang="fr-CA" sz="36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Sorting</a:t>
            </a:r>
            <a:endParaRPr kumimoji="0" lang="fr-C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erman Beauty" panose="02000500000000000000" pitchFamily="2" charset="0"/>
              <a:ea typeface="+mn-ea"/>
              <a:cs typeface="+mn-c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812481" y="5258670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German Beauty" panose="02000500000000000000" pitchFamily="2" charset="0"/>
              </a:rPr>
              <a:t>5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8" y="5250440"/>
            <a:ext cx="1196752" cy="1196752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83" y="5449579"/>
            <a:ext cx="947183" cy="94718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36" y="5694485"/>
            <a:ext cx="947183" cy="947183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44" y="5741967"/>
            <a:ext cx="947183" cy="94718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438288" y="5939074"/>
            <a:ext cx="45752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>
                <a:latin typeface="ITC Avant Garde Gothic" panose="02000503000000000000" pitchFamily="50" charset="0"/>
              </a:rPr>
              <a:t>Source : </a:t>
            </a:r>
            <a:r>
              <a:rPr lang="fr-CA" sz="1200" u="sng" dirty="0">
                <a:latin typeface="ITC Avant Garde Gothic" panose="02000503000000000000" pitchFamily="50" charset="0"/>
                <a:hlinkClick r:id="rId7"/>
              </a:rPr>
              <a:t>https://www.youtube.com/watch?v=-HiJHaPqblM</a:t>
            </a:r>
            <a:endParaRPr lang="fr-CA" sz="1200" dirty="0">
              <a:latin typeface="ITC Avant Garde Gothic" panose="02000503000000000000" pitchFamily="50" charset="0"/>
            </a:endParaRPr>
          </a:p>
        </p:txBody>
      </p:sp>
      <p:pic>
        <p:nvPicPr>
          <p:cNvPr id="13" name="Espace réservé du contenu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" y="6554451"/>
            <a:ext cx="1369118" cy="21650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180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e libre 10"/>
          <p:cNvSpPr/>
          <p:nvPr/>
        </p:nvSpPr>
        <p:spPr>
          <a:xfrm>
            <a:off x="-99682" y="301439"/>
            <a:ext cx="5463770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79512" y="380847"/>
            <a:ext cx="6120680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Strategic </a:t>
            </a:r>
            <a:r>
              <a:rPr kumimoji="0" lang="fr-CA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Sorting</a:t>
            </a:r>
            <a:endParaRPr kumimoji="0" lang="fr-C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erman Beauty" panose="02000500000000000000" pitchFamily="2" charset="0"/>
              <a:ea typeface="+mn-ea"/>
              <a:cs typeface="+mn-cs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981944" y="1712061"/>
            <a:ext cx="7296809" cy="4104456"/>
            <a:chOff x="981944" y="1712061"/>
            <a:chExt cx="7296809" cy="4104456"/>
          </a:xfrm>
        </p:grpSpPr>
        <p:sp>
          <p:nvSpPr>
            <p:cNvPr id="8" name="Rectangle 7"/>
            <p:cNvSpPr/>
            <p:nvPr/>
          </p:nvSpPr>
          <p:spPr>
            <a:xfrm>
              <a:off x="981944" y="1712061"/>
              <a:ext cx="7296809" cy="4104456"/>
            </a:xfrm>
            <a:prstGeom prst="rect">
              <a:avLst/>
            </a:prstGeom>
            <a:solidFill>
              <a:schemeClr val="bg1">
                <a:lumMod val="95000"/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7680201" y="5157192"/>
              <a:ext cx="5040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CA" sz="3200" dirty="0">
                  <a:solidFill>
                    <a:prstClr val="white"/>
                  </a:solidFill>
                  <a:latin typeface="German Beauty" panose="02000500000000000000" pitchFamily="2" charset="0"/>
                </a:rPr>
                <a:t>5</a:t>
              </a:r>
              <a:endParaRPr kumimoji="0" lang="fr-CA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357129" y="5923170"/>
            <a:ext cx="59783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fr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Source </a:t>
            </a:r>
            <a:r>
              <a:rPr lang="fr-CA" sz="1200" dirty="0">
                <a:latin typeface="ITC Avant Garde Gothic" panose="02000503000000000000" pitchFamily="50" charset="0"/>
              </a:rPr>
              <a:t>: </a:t>
            </a:r>
            <a:r>
              <a:rPr lang="fr-CA" sz="1200" u="sng" dirty="0">
                <a:latin typeface="ITC Avant Garde Gothic" panose="02000503000000000000" pitchFamily="50" charset="0"/>
                <a:hlinkClick r:id="rId3"/>
              </a:rPr>
              <a:t>https://www.youtube.com/watch?v=-HiJHaPqblM</a:t>
            </a:r>
            <a:endParaRPr lang="fr-CA" sz="1200" dirty="0">
              <a:latin typeface="ITC Avant Garde Gothic" panose="02000503000000000000" pitchFamily="50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8" y="5250440"/>
            <a:ext cx="1196752" cy="1196752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83" y="5449579"/>
            <a:ext cx="947183" cy="94718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36" y="5694485"/>
            <a:ext cx="947183" cy="947183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44" y="5741967"/>
            <a:ext cx="947183" cy="947183"/>
          </a:xfrm>
          <a:prstGeom prst="rect">
            <a:avLst/>
          </a:prstGeom>
        </p:spPr>
      </p:pic>
      <p:pic>
        <p:nvPicPr>
          <p:cNvPr id="15" name="Espace réservé du contenu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" y="6554451"/>
            <a:ext cx="1369118" cy="21650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5135D52-270B-3249-BF46-798242CDE0E1}"/>
              </a:ext>
            </a:extLst>
          </p:cNvPr>
          <p:cNvSpPr/>
          <p:nvPr/>
        </p:nvSpPr>
        <p:spPr>
          <a:xfrm>
            <a:off x="1237971" y="2878553"/>
            <a:ext cx="67287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What</a:t>
            </a: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 </a:t>
            </a:r>
            <a:r>
              <a:rPr kumimoji="0" lang="fr-C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is</a:t>
            </a: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 </a:t>
            </a:r>
            <a:r>
              <a:rPr kumimoji="0" lang="fr-C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this</a:t>
            </a: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 machine </a:t>
            </a:r>
            <a:r>
              <a:rPr kumimoji="0" lang="fr-C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used</a:t>
            </a: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 for?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C Avant Garde Gothic" panose="02000503000000000000" pitchFamily="50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How </a:t>
            </a:r>
            <a:r>
              <a:rPr kumimoji="0" lang="fr-C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does</a:t>
            </a: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 </a:t>
            </a:r>
            <a:r>
              <a:rPr kumimoji="0" lang="fr-C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it</a:t>
            </a: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 </a:t>
            </a:r>
            <a:r>
              <a:rPr kumimoji="0" lang="fr-C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separate</a:t>
            </a: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 (sort) </a:t>
            </a:r>
            <a:r>
              <a:rPr kumimoji="0" lang="fr-C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objects</a:t>
            </a: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?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7971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771800" y="2565177"/>
            <a:ext cx="42434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0" dirty="0">
                <a:latin typeface="German Beauty" panose="02000500000000000000" pitchFamily="2" charset="0"/>
              </a:rPr>
              <a:t>Activity 2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02" b="24828"/>
          <a:stretch/>
        </p:blipFill>
        <p:spPr>
          <a:xfrm flipH="1">
            <a:off x="-1980728" y="769065"/>
            <a:ext cx="7137408" cy="1800200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02" b="24828"/>
          <a:stretch/>
        </p:blipFill>
        <p:spPr>
          <a:xfrm>
            <a:off x="152400" y="4013448"/>
            <a:ext cx="9144000" cy="1800200"/>
          </a:xfrm>
          <a:prstGeom prst="rect">
            <a:avLst/>
          </a:prstGeom>
        </p:spPr>
      </p:pic>
      <p:pic>
        <p:nvPicPr>
          <p:cNvPr id="6" name="Espace réservé du contenu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" y="6554451"/>
            <a:ext cx="1369118" cy="21650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49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664" y="1796890"/>
            <a:ext cx="5208141" cy="5208141"/>
          </a:xfrm>
          <a:prstGeom prst="rect">
            <a:avLst/>
          </a:prstGeom>
        </p:spPr>
      </p:pic>
      <p:sp>
        <p:nvSpPr>
          <p:cNvPr id="11" name="Forme libre 10"/>
          <p:cNvSpPr/>
          <p:nvPr/>
        </p:nvSpPr>
        <p:spPr>
          <a:xfrm>
            <a:off x="-99682" y="332656"/>
            <a:ext cx="6615898" cy="1394026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79512" y="520224"/>
            <a:ext cx="6120680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2 – Part</a:t>
            </a:r>
            <a:r>
              <a:rPr kumimoji="0" lang="fr-CA" sz="1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</a:t>
            </a:r>
            <a:endParaRPr kumimoji="0" lang="fr-CA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Birds</a:t>
            </a:r>
            <a:r>
              <a:rPr kumimoji="0" lang="fr-C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of a Feather…!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015716" y="5623922"/>
            <a:ext cx="5328592" cy="919401"/>
          </a:xfrm>
          <a:prstGeom prst="round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What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</a:t>
            </a:r>
            <a:r>
              <a:rPr kumimoji="0" lang="fr-C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is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the </a:t>
            </a:r>
            <a:r>
              <a:rPr kumimoji="0" lang="fr-C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sorting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</a:t>
            </a:r>
            <a:r>
              <a:rPr kumimoji="0" lang="fr-C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criterion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</a:t>
            </a:r>
            <a:r>
              <a:rPr kumimoji="0" lang="fr-CA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used</a:t>
            </a:r>
            <a:r>
              <a:rPr kumimoji="0" lang="fr-CA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? </a:t>
            </a:r>
            <a:endParaRPr kumimoji="0" lang="fr-CA" sz="2400" b="0" i="0" u="none" strike="noStrike" kern="1200" cap="none" spc="0" normalizeH="0" baseline="0" noProof="0" dirty="0">
              <a:ln>
                <a:noFill/>
              </a:ln>
              <a:solidFill>
                <a:srgbClr val="104C6C"/>
              </a:solidFill>
              <a:effectLst/>
              <a:uLnTx/>
              <a:uFillTx/>
              <a:latin typeface="German Beauty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Which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</a:t>
            </a:r>
            <a:r>
              <a:rPr kumimoji="0" lang="fr-C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categories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are </a:t>
            </a:r>
            <a:r>
              <a:rPr kumimoji="0" lang="fr-C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used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5225">
            <a:off x="7400489" y="-1006481"/>
            <a:ext cx="3301640" cy="3301640"/>
          </a:xfrm>
          <a:prstGeom prst="rect">
            <a:avLst/>
          </a:prstGeom>
        </p:spPr>
      </p:pic>
      <p:pic>
        <p:nvPicPr>
          <p:cNvPr id="2050" name="Picture 2" descr="https://lh4.googleusercontent.com/qBRt4JmWDxiVTHCnSOfPkg5ip4mo_6STNffA3uKHQu3PtZgZwsp0LsPHXIONFdr2phhOvsEO0KtlbtH9-tX822L6g93kyPBUHAFkkT3CHNSRO7qKWSgqQSpokn81pC2ppFITfryCDVU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6" t="9482" r="3035" b="4083"/>
          <a:stretch/>
        </p:blipFill>
        <p:spPr bwMode="auto">
          <a:xfrm flipV="1">
            <a:off x="2123728" y="1726682"/>
            <a:ext cx="5112568" cy="3717123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936" y="786745"/>
            <a:ext cx="908720" cy="908720"/>
          </a:xfrm>
          <a:prstGeom prst="rect">
            <a:avLst/>
          </a:prstGeom>
        </p:spPr>
      </p:pic>
      <p:pic>
        <p:nvPicPr>
          <p:cNvPr id="10" name="Espace réservé du contenu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" y="6554451"/>
            <a:ext cx="1369118" cy="21650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790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797" y="2165156"/>
            <a:ext cx="4509120" cy="4509120"/>
          </a:xfrm>
          <a:prstGeom prst="rect">
            <a:avLst/>
          </a:prstGeom>
        </p:spPr>
      </p:pic>
      <p:sp>
        <p:nvSpPr>
          <p:cNvPr id="11" name="Forme libre 10"/>
          <p:cNvSpPr/>
          <p:nvPr/>
        </p:nvSpPr>
        <p:spPr>
          <a:xfrm>
            <a:off x="-99682" y="301439"/>
            <a:ext cx="6615898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79512" y="380847"/>
            <a:ext cx="6120680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2 – Part</a:t>
            </a:r>
            <a:r>
              <a:rPr kumimoji="0" lang="fr-CA" sz="1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</a:t>
            </a:r>
            <a:endParaRPr kumimoji="0" lang="fr-CA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Birds</a:t>
            </a:r>
            <a:r>
              <a:rPr kumimoji="0" lang="fr-C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of a Feather</a:t>
            </a:r>
            <a:r>
              <a:rPr kumimoji="0" lang="fr-CA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…!</a:t>
            </a:r>
            <a:endParaRPr kumimoji="0" lang="fr-C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erman Beauty" panose="02000500000000000000" pitchFamily="2" charset="0"/>
              <a:ea typeface="+mn-ea"/>
              <a:cs typeface="+mn-cs"/>
            </a:endParaRPr>
          </a:p>
        </p:txBody>
      </p:sp>
      <p:pic>
        <p:nvPicPr>
          <p:cNvPr id="1026" name="Picture 2" descr="https://lh4.googleusercontent.com/Tyf8I8tej3O5w6Hb30MpG2lP82tyWnVHZRXacvoih6xwwPrRSZk4paAnsw37_UumhjRfHEKLlTHQ8oop0UFPQhAbWNIl1wGgLZUCBUtlVxW6yeRLcp2jvFPJaRAb3otLzz6dIFV0ySQ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6667"/>
          <a:stretch/>
        </p:blipFill>
        <p:spPr bwMode="auto">
          <a:xfrm>
            <a:off x="1691680" y="1595409"/>
            <a:ext cx="5760640" cy="367240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5225">
            <a:off x="7400489" y="-1006481"/>
            <a:ext cx="3301640" cy="330164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3368" y="858435"/>
            <a:ext cx="692696" cy="692696"/>
          </a:xfrm>
          <a:prstGeom prst="rect">
            <a:avLst/>
          </a:prstGeom>
        </p:spPr>
      </p:pic>
      <p:pic>
        <p:nvPicPr>
          <p:cNvPr id="10" name="Espace réservé du contenu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" y="6554451"/>
            <a:ext cx="1369118" cy="216502"/>
          </a:xfrm>
          <a:prstGeom prst="rect">
            <a:avLst/>
          </a:prstGeom>
        </p:spPr>
      </p:pic>
      <p:sp>
        <p:nvSpPr>
          <p:cNvPr id="13" name="ZoneTexte 1">
            <a:extLst>
              <a:ext uri="{FF2B5EF4-FFF2-40B4-BE49-F238E27FC236}">
                <a16:creationId xmlns:a16="http://schemas.microsoft.com/office/drawing/2014/main" id="{0070E8DD-F0A1-5B4E-A4F2-209A95B857BA}"/>
              </a:ext>
            </a:extLst>
          </p:cNvPr>
          <p:cNvSpPr txBox="1"/>
          <p:nvPr/>
        </p:nvSpPr>
        <p:spPr>
          <a:xfrm>
            <a:off x="1907704" y="5457271"/>
            <a:ext cx="5328592" cy="919401"/>
          </a:xfrm>
          <a:prstGeom prst="round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What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</a:t>
            </a:r>
            <a:r>
              <a:rPr kumimoji="0" lang="fr-C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is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the </a:t>
            </a:r>
            <a:r>
              <a:rPr kumimoji="0" lang="fr-C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sorting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</a:t>
            </a:r>
            <a:r>
              <a:rPr kumimoji="0" lang="fr-C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criterion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</a:t>
            </a:r>
            <a:r>
              <a:rPr kumimoji="0" lang="fr-C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used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Which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</a:t>
            </a:r>
            <a:r>
              <a:rPr kumimoji="0" lang="fr-C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categories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are </a:t>
            </a:r>
            <a:r>
              <a:rPr kumimoji="0" lang="fr-C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used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11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630" y="3333715"/>
            <a:ext cx="2924944" cy="292494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6317"/>
            <a:ext cx="2924944" cy="2924944"/>
          </a:xfrm>
          <a:prstGeom prst="rect">
            <a:avLst/>
          </a:prstGeom>
        </p:spPr>
      </p:pic>
      <p:sp>
        <p:nvSpPr>
          <p:cNvPr id="11" name="Forme libre 10"/>
          <p:cNvSpPr/>
          <p:nvPr/>
        </p:nvSpPr>
        <p:spPr>
          <a:xfrm>
            <a:off x="-99682" y="301439"/>
            <a:ext cx="6615898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79512" y="380847"/>
            <a:ext cx="6120680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2 – Part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Birds</a:t>
            </a:r>
            <a:r>
              <a:rPr kumimoji="0" lang="fr-C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of a Feather…!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5225">
            <a:off x="7400489" y="-1006481"/>
            <a:ext cx="3301640" cy="3301640"/>
          </a:xfrm>
          <a:prstGeom prst="rect">
            <a:avLst/>
          </a:prstGeom>
        </p:spPr>
      </p:pic>
      <p:pic>
        <p:nvPicPr>
          <p:cNvPr id="4098" name="Picture 2" descr="https://lh6.googleusercontent.com/VDCnkVp5jBjXdup4xEJckoXoe601Bdta17ok5ypZChjMo2SH6qg6wlEs9qaky97n34xZtkI5yLC4sk7obcM063FgKQaj-gzsQAUic8wHc_3qlzWm_td4aEm-fFHgBgzEZuxaS_CFjM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t="8991" r="-13" b="5593"/>
          <a:stretch/>
        </p:blipFill>
        <p:spPr bwMode="auto">
          <a:xfrm>
            <a:off x="1727684" y="1510033"/>
            <a:ext cx="5904656" cy="378263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6582" flipH="1" flipV="1">
            <a:off x="6789131" y="830436"/>
            <a:ext cx="918362" cy="918362"/>
          </a:xfrm>
          <a:prstGeom prst="rect">
            <a:avLst/>
          </a:prstGeom>
        </p:spPr>
      </p:pic>
      <p:pic>
        <p:nvPicPr>
          <p:cNvPr id="16" name="Espace réservé du contenu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" y="6554451"/>
            <a:ext cx="1369118" cy="216502"/>
          </a:xfrm>
          <a:prstGeom prst="rect">
            <a:avLst/>
          </a:prstGeom>
        </p:spPr>
      </p:pic>
      <p:sp>
        <p:nvSpPr>
          <p:cNvPr id="17" name="ZoneTexte 1">
            <a:extLst>
              <a:ext uri="{FF2B5EF4-FFF2-40B4-BE49-F238E27FC236}">
                <a16:creationId xmlns:a16="http://schemas.microsoft.com/office/drawing/2014/main" id="{733E41CC-D52D-5541-A977-C4FA3840136C}"/>
              </a:ext>
            </a:extLst>
          </p:cNvPr>
          <p:cNvSpPr txBox="1"/>
          <p:nvPr/>
        </p:nvSpPr>
        <p:spPr>
          <a:xfrm>
            <a:off x="2015716" y="5437263"/>
            <a:ext cx="5328592" cy="919401"/>
          </a:xfrm>
          <a:prstGeom prst="round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What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</a:t>
            </a:r>
            <a:r>
              <a:rPr kumimoji="0" lang="fr-C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is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the </a:t>
            </a:r>
            <a:r>
              <a:rPr kumimoji="0" lang="fr-C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sorting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</a:t>
            </a:r>
            <a:r>
              <a:rPr kumimoji="0" lang="fr-C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criterion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</a:t>
            </a:r>
            <a:r>
              <a:rPr kumimoji="0" lang="fr-C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used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Which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</a:t>
            </a:r>
            <a:r>
              <a:rPr kumimoji="0" lang="fr-C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categories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are </a:t>
            </a:r>
            <a:r>
              <a:rPr kumimoji="0" lang="fr-C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used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6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062" y="4548672"/>
            <a:ext cx="1988840" cy="1988840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28"/>
          <a:stretch/>
        </p:blipFill>
        <p:spPr>
          <a:xfrm>
            <a:off x="18936" y="2599785"/>
            <a:ext cx="3040659" cy="3277487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031" y="2793729"/>
            <a:ext cx="6208969" cy="3277487"/>
          </a:xfrm>
          <a:prstGeom prst="rect">
            <a:avLst/>
          </a:prstGeom>
        </p:spPr>
      </p:pic>
      <p:sp>
        <p:nvSpPr>
          <p:cNvPr id="11" name="Forme libre 10"/>
          <p:cNvSpPr/>
          <p:nvPr/>
        </p:nvSpPr>
        <p:spPr>
          <a:xfrm>
            <a:off x="-99682" y="301439"/>
            <a:ext cx="4392488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79512" y="380847"/>
            <a:ext cx="4392488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Setting the stage</a:t>
            </a:r>
            <a:endParaRPr kumimoji="0" lang="fr-CA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The Challenge</a:t>
            </a:r>
            <a:endParaRPr kumimoji="0" lang="fr-C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erman Beauty" panose="02000500000000000000" pitchFamily="2" charset="0"/>
              <a:ea typeface="+mn-ea"/>
              <a:cs typeface="+mn-cs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5" y="2448272"/>
            <a:ext cx="4437112" cy="4437112"/>
          </a:xfrm>
          <a:prstGeom prst="rect">
            <a:avLst/>
          </a:prstGeom>
        </p:spPr>
      </p:pic>
      <p:sp>
        <p:nvSpPr>
          <p:cNvPr id="7" name="Bulle ronde 6"/>
          <p:cNvSpPr/>
          <p:nvPr/>
        </p:nvSpPr>
        <p:spPr>
          <a:xfrm>
            <a:off x="4014239" y="1509780"/>
            <a:ext cx="4332550" cy="2180636"/>
          </a:xfrm>
          <a:prstGeom prst="wedgeEllipseCallout">
            <a:avLst>
              <a:gd name="adj1" fmla="val -64920"/>
              <a:gd name="adj2" fmla="val 26521"/>
            </a:avLst>
          </a:prstGeom>
          <a:solidFill>
            <a:srgbClr val="13679B"/>
          </a:solidFill>
          <a:ln>
            <a:solidFill>
              <a:srgbClr val="104C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>
                <a:latin typeface="German Beauty" panose="02000500000000000000" pitchFamily="2" charset="0"/>
              </a:rPr>
              <a:t>An essential </a:t>
            </a:r>
            <a:r>
              <a:rPr lang="fr-CA" sz="2400" dirty="0" err="1">
                <a:latin typeface="German Beauty" panose="02000500000000000000" pitchFamily="2" charset="0"/>
              </a:rPr>
              <a:t>piece</a:t>
            </a:r>
            <a:r>
              <a:rPr lang="fr-CA" sz="2400" dirty="0">
                <a:latin typeface="German Beauty" panose="02000500000000000000" pitchFamily="2" charset="0"/>
              </a:rPr>
              <a:t> of the </a:t>
            </a:r>
            <a:r>
              <a:rPr lang="fr-CA" sz="2400" dirty="0" err="1">
                <a:latin typeface="German Beauty" panose="02000500000000000000" pitchFamily="2" charset="0"/>
              </a:rPr>
              <a:t>city’s</a:t>
            </a:r>
            <a:r>
              <a:rPr lang="fr-CA" sz="2400" dirty="0">
                <a:latin typeface="German Beauty" panose="02000500000000000000" pitchFamily="2" charset="0"/>
              </a:rPr>
              <a:t> main </a:t>
            </a:r>
            <a:r>
              <a:rPr lang="fr-CA" sz="2400" dirty="0" err="1">
                <a:latin typeface="German Beauty" panose="02000500000000000000" pitchFamily="2" charset="0"/>
              </a:rPr>
              <a:t>sorting</a:t>
            </a:r>
            <a:r>
              <a:rPr lang="fr-CA" sz="2400" dirty="0">
                <a:latin typeface="German Beauty" panose="02000500000000000000" pitchFamily="2" charset="0"/>
              </a:rPr>
              <a:t> machine </a:t>
            </a:r>
            <a:r>
              <a:rPr lang="fr-CA" sz="2400" dirty="0" err="1">
                <a:latin typeface="German Beauty" panose="02000500000000000000" pitchFamily="2" charset="0"/>
              </a:rPr>
              <a:t>broke</a:t>
            </a:r>
            <a:r>
              <a:rPr lang="fr-CA" sz="2400" dirty="0">
                <a:latin typeface="German Beauty" panose="02000500000000000000" pitchFamily="2" charset="0"/>
              </a:rPr>
              <a:t> down last night!</a:t>
            </a:r>
          </a:p>
        </p:txBody>
      </p:sp>
      <p:sp>
        <p:nvSpPr>
          <p:cNvPr id="18" name="Bulle ronde 17"/>
          <p:cNvSpPr/>
          <p:nvPr/>
        </p:nvSpPr>
        <p:spPr>
          <a:xfrm>
            <a:off x="4224869" y="1402096"/>
            <a:ext cx="4332550" cy="2180636"/>
          </a:xfrm>
          <a:prstGeom prst="wedgeEllipseCallout">
            <a:avLst>
              <a:gd name="adj1" fmla="val -64920"/>
              <a:gd name="adj2" fmla="val 26521"/>
            </a:avLst>
          </a:prstGeom>
          <a:solidFill>
            <a:srgbClr val="13679B"/>
          </a:solidFill>
          <a:ln>
            <a:solidFill>
              <a:srgbClr val="104C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>
                <a:latin typeface="German Beauty" panose="02000500000000000000" pitchFamily="2" charset="0"/>
              </a:rPr>
              <a:t>The </a:t>
            </a:r>
            <a:r>
              <a:rPr lang="fr-CA" sz="2400" dirty="0" err="1">
                <a:latin typeface="German Beauty" panose="02000500000000000000" pitchFamily="2" charset="0"/>
              </a:rPr>
              <a:t>piece</a:t>
            </a:r>
            <a:r>
              <a:rPr lang="fr-CA" sz="2400" dirty="0">
                <a:latin typeface="German Beauty" panose="02000500000000000000" pitchFamily="2" charset="0"/>
              </a:rPr>
              <a:t> </a:t>
            </a:r>
            <a:r>
              <a:rPr lang="fr-CA" sz="2400" dirty="0" err="1">
                <a:latin typeface="German Beauty" panose="02000500000000000000" pitchFamily="2" charset="0"/>
              </a:rPr>
              <a:t>is</a:t>
            </a:r>
            <a:r>
              <a:rPr lang="fr-CA" sz="2400" dirty="0">
                <a:latin typeface="German Beauty" panose="02000500000000000000" pitchFamily="2" charset="0"/>
              </a:rPr>
              <a:t> </a:t>
            </a:r>
            <a:r>
              <a:rPr lang="fr-CA" sz="2400" dirty="0" err="1">
                <a:latin typeface="German Beauty" panose="02000500000000000000" pitchFamily="2" charset="0"/>
              </a:rPr>
              <a:t>irreparable</a:t>
            </a:r>
            <a:r>
              <a:rPr lang="fr-CA" sz="2400" dirty="0">
                <a:latin typeface="German Beauty" panose="02000500000000000000" pitchFamily="2" charset="0"/>
              </a:rPr>
              <a:t>!</a:t>
            </a:r>
          </a:p>
        </p:txBody>
      </p:sp>
      <p:sp>
        <p:nvSpPr>
          <p:cNvPr id="20" name="Bulle ronde 19"/>
          <p:cNvSpPr/>
          <p:nvPr/>
        </p:nvSpPr>
        <p:spPr>
          <a:xfrm>
            <a:off x="4034546" y="1323058"/>
            <a:ext cx="4332550" cy="2485048"/>
          </a:xfrm>
          <a:prstGeom prst="wedgeEllipseCallout">
            <a:avLst>
              <a:gd name="adj1" fmla="val -64920"/>
              <a:gd name="adj2" fmla="val 26521"/>
            </a:avLst>
          </a:prstGeom>
          <a:solidFill>
            <a:srgbClr val="13679B"/>
          </a:solidFill>
          <a:ln>
            <a:solidFill>
              <a:srgbClr val="104C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 err="1">
                <a:latin typeface="German Beauty" panose="02000500000000000000" pitchFamily="2" charset="0"/>
              </a:rPr>
              <a:t>We</a:t>
            </a:r>
            <a:r>
              <a:rPr lang="fr-CA" sz="2400" dirty="0">
                <a:latin typeface="German Beauty" panose="02000500000000000000" pitchFamily="2" charset="0"/>
              </a:rPr>
              <a:t> are </a:t>
            </a:r>
            <a:r>
              <a:rPr lang="fr-CA" sz="2400" dirty="0" err="1">
                <a:latin typeface="German Beauty" panose="02000500000000000000" pitchFamily="2" charset="0"/>
              </a:rPr>
              <a:t>asking</a:t>
            </a:r>
            <a:r>
              <a:rPr lang="fr-CA" sz="2400" dirty="0">
                <a:latin typeface="German Beauty" panose="02000500000000000000" pitchFamily="2" charset="0"/>
              </a:rPr>
              <a:t> </a:t>
            </a:r>
            <a:r>
              <a:rPr lang="fr-CA" sz="2400" dirty="0" err="1">
                <a:latin typeface="German Beauty" panose="02000500000000000000" pitchFamily="2" charset="0"/>
              </a:rPr>
              <a:t>you</a:t>
            </a:r>
            <a:r>
              <a:rPr lang="fr-CA" sz="2400" dirty="0">
                <a:latin typeface="German Beauty" panose="02000500000000000000" pitchFamily="2" charset="0"/>
              </a:rPr>
              <a:t> to design and </a:t>
            </a:r>
            <a:r>
              <a:rPr lang="fr-CA" sz="2400" dirty="0" err="1">
                <a:latin typeface="German Beauty" panose="02000500000000000000" pitchFamily="2" charset="0"/>
              </a:rPr>
              <a:t>build</a:t>
            </a:r>
            <a:r>
              <a:rPr lang="fr-CA" sz="2400" dirty="0">
                <a:latin typeface="German Beauty" panose="02000500000000000000" pitchFamily="2" charset="0"/>
              </a:rPr>
              <a:t> a </a:t>
            </a:r>
            <a:r>
              <a:rPr lang="fr-CA" sz="2400" dirty="0" smtClean="0">
                <a:latin typeface="German Beauty" panose="02000500000000000000" pitchFamily="2" charset="0"/>
              </a:rPr>
              <a:t>new prototype </a:t>
            </a:r>
            <a:r>
              <a:rPr lang="fr-CA" sz="2400" dirty="0" err="1" smtClean="0">
                <a:latin typeface="German Beauty" panose="02000500000000000000" pitchFamily="2" charset="0"/>
              </a:rPr>
              <a:t>that</a:t>
            </a:r>
            <a:r>
              <a:rPr lang="fr-CA" sz="2400" dirty="0" smtClean="0">
                <a:latin typeface="German Beauty" panose="02000500000000000000" pitchFamily="2" charset="0"/>
              </a:rPr>
              <a:t> </a:t>
            </a:r>
            <a:r>
              <a:rPr lang="fr-CA" sz="2400" dirty="0" err="1">
                <a:latin typeface="German Beauty" panose="02000500000000000000" pitchFamily="2" charset="0"/>
              </a:rPr>
              <a:t>will</a:t>
            </a:r>
            <a:r>
              <a:rPr lang="fr-CA" sz="2400" dirty="0">
                <a:latin typeface="German Beauty" panose="02000500000000000000" pitchFamily="2" charset="0"/>
              </a:rPr>
              <a:t> sort </a:t>
            </a:r>
            <a:r>
              <a:rPr lang="fr-CA" sz="2400" dirty="0" err="1">
                <a:latin typeface="German Beauty" panose="02000500000000000000" pitchFamily="2" charset="0"/>
              </a:rPr>
              <a:t>different</a:t>
            </a:r>
            <a:r>
              <a:rPr lang="fr-CA" sz="2400" dirty="0">
                <a:latin typeface="German Beauty" panose="02000500000000000000" pitchFamily="2" charset="0"/>
              </a:rPr>
              <a:t> </a:t>
            </a:r>
            <a:r>
              <a:rPr lang="fr-CA" sz="2400" dirty="0" err="1">
                <a:latin typeface="German Beauty" panose="02000500000000000000" pitchFamily="2" charset="0"/>
              </a:rPr>
              <a:t>materials</a:t>
            </a:r>
            <a:r>
              <a:rPr lang="fr-CA" sz="2400" dirty="0">
                <a:latin typeface="German Beauty" panose="02000500000000000000" pitchFamily="2" charset="0"/>
              </a:rPr>
              <a:t>!</a:t>
            </a:r>
          </a:p>
        </p:txBody>
      </p:sp>
      <p:sp>
        <p:nvSpPr>
          <p:cNvPr id="21" name="Bulle ronde 20"/>
          <p:cNvSpPr/>
          <p:nvPr/>
        </p:nvSpPr>
        <p:spPr>
          <a:xfrm>
            <a:off x="4129708" y="1384961"/>
            <a:ext cx="4332550" cy="2213290"/>
          </a:xfrm>
          <a:prstGeom prst="wedgeEllipseCallout">
            <a:avLst>
              <a:gd name="adj1" fmla="val -64920"/>
              <a:gd name="adj2" fmla="val 26521"/>
            </a:avLst>
          </a:prstGeom>
          <a:solidFill>
            <a:srgbClr val="13679B"/>
          </a:solidFill>
          <a:ln>
            <a:solidFill>
              <a:srgbClr val="104C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>
                <a:latin typeface="German Beauty" panose="02000500000000000000" pitchFamily="2" charset="0"/>
              </a:rPr>
              <a:t>The truck </a:t>
            </a:r>
            <a:r>
              <a:rPr lang="fr-CA" sz="2400" dirty="0" err="1">
                <a:latin typeface="German Beauty" panose="02000500000000000000" pitchFamily="2" charset="0"/>
              </a:rPr>
              <a:t>that</a:t>
            </a:r>
            <a:r>
              <a:rPr lang="fr-CA" sz="2400" dirty="0">
                <a:latin typeface="German Beauty" panose="02000500000000000000" pitchFamily="2" charset="0"/>
              </a:rPr>
              <a:t> </a:t>
            </a:r>
            <a:r>
              <a:rPr lang="fr-CA" sz="2400" dirty="0" err="1">
                <a:latin typeface="German Beauty" panose="02000500000000000000" pitchFamily="2" charset="0"/>
              </a:rPr>
              <a:t>picks</a:t>
            </a:r>
            <a:r>
              <a:rPr lang="fr-CA" sz="2400" dirty="0">
                <a:latin typeface="German Beauty" panose="02000500000000000000" pitchFamily="2" charset="0"/>
              </a:rPr>
              <a:t> up the </a:t>
            </a:r>
            <a:r>
              <a:rPr lang="fr-CA" sz="2400" dirty="0" err="1">
                <a:latin typeface="German Beauty" panose="02000500000000000000" pitchFamily="2" charset="0"/>
              </a:rPr>
              <a:t>sorted</a:t>
            </a:r>
            <a:r>
              <a:rPr lang="fr-CA" sz="2400" dirty="0">
                <a:latin typeface="German Beauty" panose="02000500000000000000" pitchFamily="2" charset="0"/>
              </a:rPr>
              <a:t> </a:t>
            </a:r>
            <a:r>
              <a:rPr lang="fr-CA" sz="2400" dirty="0" err="1">
                <a:latin typeface="German Beauty" panose="02000500000000000000" pitchFamily="2" charset="0"/>
              </a:rPr>
              <a:t>materials</a:t>
            </a:r>
            <a:r>
              <a:rPr lang="fr-CA" sz="2400" dirty="0">
                <a:latin typeface="German Beauty" panose="02000500000000000000" pitchFamily="2" charset="0"/>
              </a:rPr>
              <a:t> </a:t>
            </a:r>
            <a:r>
              <a:rPr lang="fr-CA" sz="2400" dirty="0" err="1">
                <a:latin typeface="German Beauty" panose="02000500000000000000" pitchFamily="2" charset="0"/>
              </a:rPr>
              <a:t>will</a:t>
            </a:r>
            <a:r>
              <a:rPr lang="fr-CA" sz="2400" dirty="0">
                <a:latin typeface="German Beauty" panose="02000500000000000000" pitchFamily="2" charset="0"/>
              </a:rPr>
              <a:t> arrive </a:t>
            </a:r>
            <a:r>
              <a:rPr lang="fr-CA" sz="2400" dirty="0" err="1">
                <a:latin typeface="German Beauty" panose="02000500000000000000" pitchFamily="2" charset="0"/>
              </a:rPr>
              <a:t>tomorrow</a:t>
            </a:r>
            <a:r>
              <a:rPr lang="fr-CA" sz="2400" dirty="0">
                <a:latin typeface="German Beauty" panose="02000500000000000000" pitchFamily="2" charset="0"/>
              </a:rPr>
              <a:t> </a:t>
            </a:r>
            <a:r>
              <a:rPr lang="fr-CA" sz="2400" dirty="0" err="1">
                <a:latin typeface="German Beauty" panose="02000500000000000000" pitchFamily="2" charset="0"/>
              </a:rPr>
              <a:t>morning</a:t>
            </a:r>
            <a:r>
              <a:rPr lang="fr-CA" sz="2400" dirty="0">
                <a:latin typeface="German Beauty" panose="02000500000000000000" pitchFamily="2" charset="0"/>
              </a:rPr>
              <a:t>!</a:t>
            </a:r>
          </a:p>
        </p:txBody>
      </p:sp>
      <p:sp>
        <p:nvSpPr>
          <p:cNvPr id="22" name="Bulle ronde 21"/>
          <p:cNvSpPr/>
          <p:nvPr/>
        </p:nvSpPr>
        <p:spPr>
          <a:xfrm>
            <a:off x="4177289" y="1458937"/>
            <a:ext cx="4332550" cy="2213290"/>
          </a:xfrm>
          <a:prstGeom prst="wedgeEllipseCallout">
            <a:avLst>
              <a:gd name="adj1" fmla="val -64920"/>
              <a:gd name="adj2" fmla="val 26521"/>
            </a:avLst>
          </a:prstGeom>
          <a:solidFill>
            <a:srgbClr val="13679B"/>
          </a:solidFill>
          <a:ln>
            <a:solidFill>
              <a:srgbClr val="104C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 err="1">
                <a:latin typeface="German Beauty" panose="02000500000000000000" pitchFamily="2" charset="0"/>
              </a:rPr>
              <a:t>It’s</a:t>
            </a:r>
            <a:r>
              <a:rPr lang="fr-CA" sz="2400" dirty="0">
                <a:latin typeface="German Beauty" panose="02000500000000000000" pitchFamily="2" charset="0"/>
              </a:rPr>
              <a:t> urgent!  </a:t>
            </a:r>
            <a:r>
              <a:rPr lang="fr-CA" sz="2400" dirty="0" err="1">
                <a:latin typeface="German Beauty" panose="02000500000000000000" pitchFamily="2" charset="0"/>
              </a:rPr>
              <a:t>There’s</a:t>
            </a:r>
            <a:r>
              <a:rPr lang="fr-CA" sz="2400" dirty="0">
                <a:latin typeface="German Beauty" panose="02000500000000000000" pitchFamily="2" charset="0"/>
              </a:rPr>
              <a:t> no time to </a:t>
            </a:r>
            <a:r>
              <a:rPr lang="fr-CA" sz="2400" dirty="0" err="1">
                <a:latin typeface="German Beauty" panose="02000500000000000000" pitchFamily="2" charset="0"/>
              </a:rPr>
              <a:t>waste</a:t>
            </a:r>
            <a:r>
              <a:rPr lang="fr-CA" sz="2400" dirty="0">
                <a:latin typeface="German Beauty" panose="02000500000000000000" pitchFamily="2" charset="0"/>
              </a:rPr>
              <a:t>!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303" y="4805314"/>
            <a:ext cx="1988840" cy="1988840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279" y="5046033"/>
            <a:ext cx="1988840" cy="1988840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303" y="5246869"/>
            <a:ext cx="1988840" cy="1988840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767">
            <a:off x="4087976" y="4586336"/>
            <a:ext cx="911784" cy="1442034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31442">
            <a:off x="6068124" y="4148180"/>
            <a:ext cx="911784" cy="1442034"/>
          </a:xfrm>
          <a:prstGeom prst="rect">
            <a:avLst/>
          </a:prstGeom>
        </p:spPr>
      </p:pic>
      <p:pic>
        <p:nvPicPr>
          <p:cNvPr id="19" name="Espace réservé du contenu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" y="6554451"/>
            <a:ext cx="1369118" cy="21650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0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0110" y="3284984"/>
            <a:ext cx="3573016" cy="357301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892" y="2500514"/>
            <a:ext cx="3573016" cy="3573016"/>
          </a:xfrm>
          <a:prstGeom prst="rect">
            <a:avLst/>
          </a:prstGeom>
        </p:spPr>
      </p:pic>
      <p:sp>
        <p:nvSpPr>
          <p:cNvPr id="11" name="Forme libre 10"/>
          <p:cNvSpPr/>
          <p:nvPr/>
        </p:nvSpPr>
        <p:spPr>
          <a:xfrm>
            <a:off x="-99682" y="301439"/>
            <a:ext cx="6615898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79512" y="380847"/>
            <a:ext cx="6120680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2 – Part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Birds</a:t>
            </a:r>
            <a:r>
              <a:rPr kumimoji="0" lang="fr-C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of a Feather…!</a:t>
            </a:r>
          </a:p>
        </p:txBody>
      </p:sp>
      <p:pic>
        <p:nvPicPr>
          <p:cNvPr id="5122" name="Picture 2" descr="https://lh4.googleusercontent.com/YXsS_qREiNvRNdkAuL5hLspvOmiSMjaz2llf_1ul9YHQiv7h919yV6M6RptVwZiSLHA-uxlCzsVZLogWlYSMiXk5IEFuPuUk9TyCysQEnfIih4irpoRJ4Ufj1wxPaPk4TUl2sBCjru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429200"/>
            <a:ext cx="5616624" cy="4212468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834462" y="1516001"/>
            <a:ext cx="7697978" cy="783193"/>
          </a:xfrm>
          <a:prstGeom prst="round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</a:rPr>
              <a:t>What</a:t>
            </a:r>
            <a:r>
              <a:rPr kumimoji="0" lang="fr-CA" sz="2000" b="1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</a:rPr>
              <a:t> </a:t>
            </a:r>
            <a:r>
              <a:rPr kumimoji="0" lang="fr-CA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</a:rPr>
              <a:t>could</a:t>
            </a:r>
            <a:r>
              <a:rPr kumimoji="0" lang="fr-CA" sz="2000" b="1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</a:rPr>
              <a:t> the </a:t>
            </a:r>
            <a:r>
              <a:rPr kumimoji="0" lang="fr-CA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</a:rPr>
              <a:t>sorting</a:t>
            </a:r>
            <a:r>
              <a:rPr kumimoji="0" lang="fr-CA" sz="2000" b="1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</a:rPr>
              <a:t> </a:t>
            </a:r>
            <a:r>
              <a:rPr kumimoji="0" lang="fr-CA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</a:rPr>
              <a:t>criterion</a:t>
            </a:r>
            <a:r>
              <a:rPr kumimoji="0" lang="fr-CA" sz="2000" b="1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</a:rPr>
              <a:t> </a:t>
            </a:r>
            <a:r>
              <a:rPr kumimoji="0" lang="fr-CA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</a:rPr>
              <a:t>be</a:t>
            </a:r>
            <a:r>
              <a:rPr kumimoji="0" lang="fr-CA" sz="2000" b="1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W</a:t>
            </a:r>
            <a:r>
              <a:rPr kumimoji="0" lang="fr-CA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</a:rPr>
              <a:t>hich</a:t>
            </a:r>
            <a:r>
              <a:rPr kumimoji="0" lang="fr-CA" sz="2000" b="1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</a:rPr>
              <a:t> </a:t>
            </a:r>
            <a:r>
              <a:rPr kumimoji="0" lang="fr-CA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</a:rPr>
              <a:t>categories</a:t>
            </a:r>
            <a:r>
              <a:rPr kumimoji="0" lang="fr-CA" sz="2000" b="1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</a:rPr>
              <a:t> </a:t>
            </a:r>
            <a:r>
              <a:rPr kumimoji="0" lang="fr-CA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</a:rPr>
              <a:t>can</a:t>
            </a:r>
            <a:r>
              <a:rPr kumimoji="0" lang="fr-CA" sz="2000" b="1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</a:rPr>
              <a:t> </a:t>
            </a:r>
            <a:r>
              <a:rPr kumimoji="0" lang="fr-CA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</a:rPr>
              <a:t>be</a:t>
            </a:r>
            <a:r>
              <a:rPr kumimoji="0" lang="fr-CA" sz="2000" b="1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</a:rPr>
              <a:t> </a:t>
            </a:r>
            <a:r>
              <a:rPr kumimoji="0" lang="fr-CA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</a:rPr>
              <a:t>used</a:t>
            </a:r>
            <a:r>
              <a:rPr kumimoji="0" lang="fr-CA" sz="2000" b="1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</a:rPr>
              <a:t> to sort </a:t>
            </a:r>
            <a:r>
              <a:rPr kumimoji="0" lang="fr-CA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</a:rPr>
              <a:t>these</a:t>
            </a:r>
            <a:r>
              <a:rPr kumimoji="0" lang="fr-CA" sz="2000" b="1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</a:rPr>
              <a:t> </a:t>
            </a:r>
            <a:r>
              <a:rPr kumimoji="0" lang="fr-CA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</a:rPr>
              <a:t>objects</a:t>
            </a:r>
            <a:r>
              <a:rPr kumimoji="0" lang="fr-CA" sz="2000" b="1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</a:rPr>
              <a:t>?</a:t>
            </a:r>
          </a:p>
        </p:txBody>
      </p:sp>
      <p:pic>
        <p:nvPicPr>
          <p:cNvPr id="9" name="Espace réservé du contenu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" y="6554451"/>
            <a:ext cx="1369118" cy="21650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64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e libre 10"/>
          <p:cNvSpPr/>
          <p:nvPr/>
        </p:nvSpPr>
        <p:spPr>
          <a:xfrm>
            <a:off x="-99682" y="301439"/>
            <a:ext cx="6615898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79512" y="380847"/>
            <a:ext cx="6120680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2 – Part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Birds</a:t>
            </a:r>
            <a:r>
              <a:rPr kumimoji="0" lang="fr-C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of a Feather…!</a:t>
            </a:r>
          </a:p>
        </p:txBody>
      </p:sp>
      <p:pic>
        <p:nvPicPr>
          <p:cNvPr id="6146" name="Picture 2" descr="https://lh4.googleusercontent.com/LbAsrg9EqBvY4l092bAc9LZx26SVgyRjMM4WifFwDQka2jYUztrcrjYUonuRTRskZgBME2MUkJr36g0UTA3XW3CX483wYwMcxGqQB7XdBKWequ7lnJOfar-jPs1MJiC92C6mrpHXBv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" t="1753" b="7079"/>
          <a:stretch/>
        </p:blipFill>
        <p:spPr bwMode="auto">
          <a:xfrm>
            <a:off x="1263196" y="2060848"/>
            <a:ext cx="5760640" cy="4103471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432" y="20042"/>
            <a:ext cx="3140968" cy="314096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56247">
            <a:off x="7159753" y="1136102"/>
            <a:ext cx="2805460" cy="280546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91" y="5325143"/>
            <a:ext cx="1350209" cy="135020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40568" y="5728995"/>
            <a:ext cx="1192561" cy="119256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648" y="6017166"/>
            <a:ext cx="944962" cy="944962"/>
          </a:xfrm>
          <a:prstGeom prst="rect">
            <a:avLst/>
          </a:prstGeom>
        </p:spPr>
      </p:pic>
      <p:grpSp>
        <p:nvGrpSpPr>
          <p:cNvPr id="18" name="Groupe 17"/>
          <p:cNvGrpSpPr/>
          <p:nvPr/>
        </p:nvGrpSpPr>
        <p:grpSpPr>
          <a:xfrm>
            <a:off x="5191365" y="2708920"/>
            <a:ext cx="4046796" cy="2348702"/>
            <a:chOff x="3347864" y="1844824"/>
            <a:chExt cx="11204065" cy="4752528"/>
          </a:xfrm>
        </p:grpSpPr>
        <p:sp>
          <p:nvSpPr>
            <p:cNvPr id="8" name="Ellipse 7"/>
            <p:cNvSpPr/>
            <p:nvPr/>
          </p:nvSpPr>
          <p:spPr>
            <a:xfrm>
              <a:off x="3347864" y="1844824"/>
              <a:ext cx="4104456" cy="475252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cxnSp>
          <p:nvCxnSpPr>
            <p:cNvPr id="14" name="Connecteur droit avec flèche 13"/>
            <p:cNvCxnSpPr/>
            <p:nvPr/>
          </p:nvCxnSpPr>
          <p:spPr>
            <a:xfrm flipV="1">
              <a:off x="7236297" y="3706360"/>
              <a:ext cx="2570669" cy="16187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/>
            <p:cNvSpPr txBox="1"/>
            <p:nvPr/>
          </p:nvSpPr>
          <p:spPr>
            <a:xfrm>
              <a:off x="8470966" y="2666146"/>
              <a:ext cx="6080963" cy="1681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400" dirty="0">
                  <a:solidFill>
                    <a:srgbClr val="FF0000"/>
                  </a:solidFill>
                  <a:latin typeface="German Beauty" panose="02000500000000000000" pitchFamily="2" charset="0"/>
                </a:rPr>
                <a:t>Recyclable plastics</a:t>
              </a: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207457" y="2284658"/>
            <a:ext cx="2923428" cy="3874779"/>
            <a:chOff x="1683944" y="-1924175"/>
            <a:chExt cx="5768376" cy="8521527"/>
          </a:xfrm>
        </p:grpSpPr>
        <p:sp>
          <p:nvSpPr>
            <p:cNvPr id="21" name="Ellipse 20"/>
            <p:cNvSpPr/>
            <p:nvPr/>
          </p:nvSpPr>
          <p:spPr>
            <a:xfrm>
              <a:off x="3347864" y="1844824"/>
              <a:ext cx="4104456" cy="475252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cxnSp>
          <p:nvCxnSpPr>
            <p:cNvPr id="22" name="Connecteur droit avec flèche 21"/>
            <p:cNvCxnSpPr/>
            <p:nvPr/>
          </p:nvCxnSpPr>
          <p:spPr>
            <a:xfrm flipH="1" flipV="1">
              <a:off x="2701750" y="1660812"/>
              <a:ext cx="640435" cy="230500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22"/>
            <p:cNvSpPr txBox="1"/>
            <p:nvPr/>
          </p:nvSpPr>
          <p:spPr>
            <a:xfrm rot="17866349">
              <a:off x="314263" y="-554494"/>
              <a:ext cx="4743421" cy="2004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dirty="0" err="1">
                  <a:solidFill>
                    <a:srgbClr val="FF0000"/>
                  </a:solidFill>
                  <a:latin typeface="German Beauty" panose="02000500000000000000" pitchFamily="2" charset="0"/>
                </a:rPr>
                <a:t>Compostable</a:t>
              </a:r>
              <a:r>
                <a:rPr lang="fr-CA" sz="2000" dirty="0">
                  <a:solidFill>
                    <a:srgbClr val="FF0000"/>
                  </a:solidFill>
                  <a:latin typeface="German Beauty" panose="02000500000000000000" pitchFamily="2" charset="0"/>
                </a:rPr>
                <a:t> (</a:t>
              </a:r>
              <a:r>
                <a:rPr lang="fr-CA" sz="2000" dirty="0" err="1">
                  <a:solidFill>
                    <a:srgbClr val="FF0000"/>
                  </a:solidFill>
                  <a:latin typeface="German Beauty" panose="02000500000000000000" pitchFamily="2" charset="0"/>
                </a:rPr>
                <a:t>biodegradable</a:t>
              </a:r>
              <a:r>
                <a:rPr lang="fr-CA" sz="2000" dirty="0">
                  <a:solidFill>
                    <a:srgbClr val="FF0000"/>
                  </a:solidFill>
                  <a:latin typeface="German Beauty" panose="02000500000000000000" pitchFamily="2" charset="0"/>
                </a:rPr>
                <a:t>)  </a:t>
              </a:r>
              <a:r>
                <a:rPr lang="fr-CA" sz="2000" dirty="0" err="1">
                  <a:solidFill>
                    <a:srgbClr val="FF0000"/>
                  </a:solidFill>
                  <a:latin typeface="German Beauty" panose="02000500000000000000" pitchFamily="2" charset="0"/>
                </a:rPr>
                <a:t>materials</a:t>
              </a:r>
              <a:endParaRPr lang="fr-CA" sz="2000" dirty="0">
                <a:solidFill>
                  <a:srgbClr val="FF0000"/>
                </a:solidFill>
                <a:latin typeface="German Beauty" panose="02000500000000000000" pitchFamily="2" charset="0"/>
              </a:endParaRPr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1688441" y="1388723"/>
            <a:ext cx="3667641" cy="2689201"/>
            <a:chOff x="3347864" y="683180"/>
            <a:chExt cx="6556738" cy="5914172"/>
          </a:xfrm>
        </p:grpSpPr>
        <p:sp>
          <p:nvSpPr>
            <p:cNvPr id="26" name="Ellipse 25"/>
            <p:cNvSpPr/>
            <p:nvPr/>
          </p:nvSpPr>
          <p:spPr>
            <a:xfrm>
              <a:off x="3347864" y="1844824"/>
              <a:ext cx="4104456" cy="475252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cxnSp>
          <p:nvCxnSpPr>
            <p:cNvPr id="27" name="Connecteur droit avec flèche 26"/>
            <p:cNvCxnSpPr/>
            <p:nvPr/>
          </p:nvCxnSpPr>
          <p:spPr>
            <a:xfrm flipV="1">
              <a:off x="6443190" y="1686251"/>
              <a:ext cx="540140" cy="47508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27"/>
            <p:cNvSpPr txBox="1"/>
            <p:nvPr/>
          </p:nvSpPr>
          <p:spPr>
            <a:xfrm>
              <a:off x="6593908" y="683180"/>
              <a:ext cx="3310694" cy="1556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dirty="0">
                  <a:solidFill>
                    <a:srgbClr val="FF0000"/>
                  </a:solidFill>
                  <a:latin typeface="German Beauty" panose="02000500000000000000" pitchFamily="2" charset="0"/>
                </a:rPr>
                <a:t>Non-recyclable plastics</a:t>
              </a:r>
            </a:p>
          </p:txBody>
        </p:sp>
      </p:grpSp>
      <p:grpSp>
        <p:nvGrpSpPr>
          <p:cNvPr id="35" name="Groupe 34"/>
          <p:cNvGrpSpPr/>
          <p:nvPr/>
        </p:nvGrpSpPr>
        <p:grpSpPr>
          <a:xfrm>
            <a:off x="5720518" y="4653136"/>
            <a:ext cx="3566768" cy="1506301"/>
            <a:chOff x="3347864" y="1844824"/>
            <a:chExt cx="9875046" cy="4752528"/>
          </a:xfrm>
        </p:grpSpPr>
        <p:sp>
          <p:nvSpPr>
            <p:cNvPr id="36" name="Ellipse 35"/>
            <p:cNvSpPr/>
            <p:nvPr/>
          </p:nvSpPr>
          <p:spPr>
            <a:xfrm>
              <a:off x="3347864" y="1844824"/>
              <a:ext cx="4104456" cy="475252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cxnSp>
          <p:nvCxnSpPr>
            <p:cNvPr id="37" name="Connecteur droit avec flèche 36"/>
            <p:cNvCxnSpPr/>
            <p:nvPr/>
          </p:nvCxnSpPr>
          <p:spPr>
            <a:xfrm flipV="1">
              <a:off x="7236297" y="4347644"/>
              <a:ext cx="1605490" cy="97750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ZoneTexte 37"/>
            <p:cNvSpPr txBox="1"/>
            <p:nvPr/>
          </p:nvSpPr>
          <p:spPr>
            <a:xfrm>
              <a:off x="7141947" y="2724106"/>
              <a:ext cx="6080963" cy="1456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400" dirty="0" err="1">
                  <a:solidFill>
                    <a:srgbClr val="FF0000"/>
                  </a:solidFill>
                  <a:latin typeface="German Beauty" panose="02000500000000000000" pitchFamily="2" charset="0"/>
                </a:rPr>
                <a:t>Metals</a:t>
              </a:r>
              <a:endParaRPr lang="fr-CA" sz="2400" dirty="0">
                <a:solidFill>
                  <a:srgbClr val="FF0000"/>
                </a:solidFill>
                <a:latin typeface="German Beauty" panose="02000500000000000000" pitchFamily="2" charset="0"/>
              </a:endParaRPr>
            </a:p>
          </p:txBody>
        </p:sp>
      </p:grpSp>
      <p:grpSp>
        <p:nvGrpSpPr>
          <p:cNvPr id="40" name="Groupe 39"/>
          <p:cNvGrpSpPr/>
          <p:nvPr/>
        </p:nvGrpSpPr>
        <p:grpSpPr>
          <a:xfrm>
            <a:off x="3616448" y="2085241"/>
            <a:ext cx="3906461" cy="4772759"/>
            <a:chOff x="3347864" y="1844824"/>
            <a:chExt cx="9212377" cy="5823194"/>
          </a:xfrm>
        </p:grpSpPr>
        <p:sp>
          <p:nvSpPr>
            <p:cNvPr id="41" name="Ellipse 40"/>
            <p:cNvSpPr/>
            <p:nvPr/>
          </p:nvSpPr>
          <p:spPr>
            <a:xfrm>
              <a:off x="3347864" y="1844824"/>
              <a:ext cx="4104456" cy="475252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cxnSp>
          <p:nvCxnSpPr>
            <p:cNvPr id="42" name="Connecteur droit avec flèche 41"/>
            <p:cNvCxnSpPr/>
            <p:nvPr/>
          </p:nvCxnSpPr>
          <p:spPr>
            <a:xfrm>
              <a:off x="5940802" y="6528077"/>
              <a:ext cx="339733" cy="64621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ZoneTexte 42"/>
            <p:cNvSpPr txBox="1"/>
            <p:nvPr/>
          </p:nvSpPr>
          <p:spPr>
            <a:xfrm>
              <a:off x="6195457" y="6804334"/>
              <a:ext cx="6364784" cy="863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000" dirty="0" err="1">
                  <a:solidFill>
                    <a:srgbClr val="FF0000"/>
                  </a:solidFill>
                  <a:latin typeface="German Beauty" panose="02000500000000000000" pitchFamily="2" charset="0"/>
                </a:rPr>
                <a:t>Materials</a:t>
              </a:r>
              <a:r>
                <a:rPr lang="fr-CA" sz="2000" dirty="0">
                  <a:solidFill>
                    <a:srgbClr val="FF0000"/>
                  </a:solidFill>
                  <a:latin typeface="German Beauty" panose="02000500000000000000" pitchFamily="2" charset="0"/>
                </a:rPr>
                <a:t> </a:t>
              </a:r>
              <a:r>
                <a:rPr lang="fr-CA" sz="2000" dirty="0" err="1">
                  <a:solidFill>
                    <a:srgbClr val="FF0000"/>
                  </a:solidFill>
                  <a:latin typeface="German Beauty" panose="02000500000000000000" pitchFamily="2" charset="0"/>
                </a:rPr>
                <a:t>destined</a:t>
              </a:r>
              <a:r>
                <a:rPr lang="fr-CA" sz="2000" dirty="0">
                  <a:solidFill>
                    <a:srgbClr val="FF0000"/>
                  </a:solidFill>
                  <a:latin typeface="German Beauty" panose="02000500000000000000" pitchFamily="2" charset="0"/>
                </a:rPr>
                <a:t> for the </a:t>
              </a:r>
              <a:r>
                <a:rPr lang="fr-CA" sz="2000" dirty="0" err="1">
                  <a:solidFill>
                    <a:srgbClr val="FF0000"/>
                  </a:solidFill>
                  <a:latin typeface="German Beauty" panose="02000500000000000000" pitchFamily="2" charset="0"/>
                </a:rPr>
                <a:t>sorting</a:t>
              </a:r>
              <a:r>
                <a:rPr lang="fr-CA" sz="2000" dirty="0">
                  <a:solidFill>
                    <a:srgbClr val="FF0000"/>
                  </a:solidFill>
                  <a:latin typeface="German Beauty" panose="02000500000000000000" pitchFamily="2" charset="0"/>
                </a:rPr>
                <a:t> center</a:t>
              </a:r>
            </a:p>
          </p:txBody>
        </p:sp>
      </p:grpSp>
      <p:pic>
        <p:nvPicPr>
          <p:cNvPr id="31" name="Imag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833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e libre 10"/>
          <p:cNvSpPr/>
          <p:nvPr/>
        </p:nvSpPr>
        <p:spPr>
          <a:xfrm>
            <a:off x="-99682" y="301439"/>
            <a:ext cx="6615898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79512" y="380847"/>
            <a:ext cx="6120680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2 – Part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Birds</a:t>
            </a:r>
            <a:r>
              <a:rPr kumimoji="0" lang="fr-C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of a Feather…!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877272"/>
            <a:ext cx="888236" cy="764396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45637">
            <a:off x="-839513" y="5204755"/>
            <a:ext cx="2413735" cy="241373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1978">
            <a:off x="7356340" y="372971"/>
            <a:ext cx="1569363" cy="156936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265752">
            <a:off x="7312434" y="1195015"/>
            <a:ext cx="1109568" cy="1560711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361571">
            <a:off x="7157913" y="-86036"/>
            <a:ext cx="922512" cy="915497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161566">
            <a:off x="8274671" y="-291880"/>
            <a:ext cx="922512" cy="915497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010968">
            <a:off x="8545342" y="596219"/>
            <a:ext cx="922512" cy="915497"/>
          </a:xfrm>
          <a:prstGeom prst="rect">
            <a:avLst/>
          </a:prstGeom>
        </p:spPr>
      </p:pic>
      <p:pic>
        <p:nvPicPr>
          <p:cNvPr id="6" name="XvkZa6pr0QE"/>
          <p:cNvPicPr>
            <a:picLocks noRot="1" noChangeAspect="1"/>
          </p:cNvPicPr>
          <p:nvPr>
            <a:videoFile r:link="rId2"/>
          </p:nvPr>
        </p:nvPicPr>
        <p:blipFill>
          <a:blip r:embed="rId9"/>
          <a:stretch>
            <a:fillRect/>
          </a:stretch>
        </p:blipFill>
        <p:spPr>
          <a:xfrm>
            <a:off x="471871" y="1612269"/>
            <a:ext cx="6558113" cy="368893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058" y="2816012"/>
            <a:ext cx="5458318" cy="3991101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676885" y="5810255"/>
            <a:ext cx="6060742" cy="715089"/>
          </a:xfrm>
          <a:prstGeom prst="round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CA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What</a:t>
            </a:r>
            <a:r>
              <a:rPr lang="fr-CA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is</a:t>
            </a:r>
            <a:r>
              <a:rPr lang="fr-CA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the </a:t>
            </a:r>
            <a:r>
              <a:rPr lang="fr-CA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criterion</a:t>
            </a:r>
            <a:r>
              <a:rPr lang="fr-CA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used</a:t>
            </a:r>
            <a:r>
              <a:rPr lang="fr-CA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to sort the LEGO?</a:t>
            </a:r>
          </a:p>
          <a:p>
            <a:pPr lvl="0" algn="ctr">
              <a:defRPr/>
            </a:pPr>
            <a:r>
              <a:rPr lang="fr-CA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What</a:t>
            </a:r>
            <a:r>
              <a:rPr lang="fr-CA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are the limitations of </a:t>
            </a:r>
            <a:r>
              <a:rPr lang="fr-CA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using</a:t>
            </a:r>
            <a:r>
              <a:rPr lang="fr-CA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this</a:t>
            </a:r>
            <a:r>
              <a:rPr lang="fr-CA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criterion</a:t>
            </a:r>
            <a:r>
              <a:rPr lang="fr-CA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2233E4-53CF-4D4D-8D0C-299DF53171BC}"/>
              </a:ext>
            </a:extLst>
          </p:cNvPr>
          <p:cNvSpPr/>
          <p:nvPr/>
        </p:nvSpPr>
        <p:spPr>
          <a:xfrm>
            <a:off x="1073219" y="5312241"/>
            <a:ext cx="59783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fr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Source </a:t>
            </a:r>
            <a:r>
              <a:rPr lang="fr-CA" sz="1200" dirty="0">
                <a:latin typeface="ITC Avant Garde Gothic" panose="02000503000000000000" pitchFamily="50" charset="0"/>
              </a:rPr>
              <a:t>: </a:t>
            </a:r>
            <a:r>
              <a:rPr lang="fr-CA" sz="1200" dirty="0">
                <a:latin typeface="ITC Avant Garde Gothic" panose="02000503000000000000" pitchFamily="50" charset="0"/>
                <a:hlinkClick r:id="rId11"/>
              </a:rPr>
              <a:t>https://</a:t>
            </a:r>
            <a:r>
              <a:rPr lang="fr-CA" sz="1200" dirty="0" err="1">
                <a:latin typeface="ITC Avant Garde Gothic" panose="02000503000000000000" pitchFamily="50" charset="0"/>
                <a:hlinkClick r:id="rId11"/>
              </a:rPr>
              <a:t>www.youtube.com</a:t>
            </a:r>
            <a:r>
              <a:rPr lang="fr-CA" sz="1200" dirty="0">
                <a:latin typeface="ITC Avant Garde Gothic" panose="02000503000000000000" pitchFamily="50" charset="0"/>
                <a:hlinkClick r:id="rId11"/>
              </a:rPr>
              <a:t>/</a:t>
            </a:r>
            <a:r>
              <a:rPr lang="fr-CA" sz="1200" dirty="0" err="1">
                <a:latin typeface="ITC Avant Garde Gothic" panose="02000503000000000000" pitchFamily="50" charset="0"/>
                <a:hlinkClick r:id="rId11"/>
              </a:rPr>
              <a:t>watch?v</a:t>
            </a:r>
            <a:r>
              <a:rPr lang="fr-CA" sz="1200" dirty="0">
                <a:latin typeface="ITC Avant Garde Gothic" panose="02000503000000000000" pitchFamily="50" charset="0"/>
                <a:hlinkClick r:id="rId11"/>
              </a:rPr>
              <a:t>=XvkZa6pr0QE</a:t>
            </a:r>
            <a:endParaRPr lang="fr-CA" sz="1200" dirty="0">
              <a:latin typeface="ITC Avant Garde Gothic" panose="02000503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307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e libre 10"/>
          <p:cNvSpPr/>
          <p:nvPr/>
        </p:nvSpPr>
        <p:spPr>
          <a:xfrm>
            <a:off x="-99682" y="301439"/>
            <a:ext cx="6615898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79512" y="380847"/>
            <a:ext cx="6120680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2 – Part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Birds</a:t>
            </a:r>
            <a:r>
              <a:rPr kumimoji="0" lang="fr-C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of a Feather…!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902443" y="3793965"/>
            <a:ext cx="6552729" cy="1600438"/>
          </a:xfrm>
          <a:prstGeom prst="round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200" b="1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Are the </a:t>
            </a:r>
            <a:r>
              <a:rPr kumimoji="0" lang="fr-CA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results</a:t>
            </a:r>
            <a:r>
              <a:rPr kumimoji="0" lang="fr-CA" sz="2200" b="1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 the </a:t>
            </a:r>
            <a:r>
              <a:rPr kumimoji="0" lang="fr-CA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same</a:t>
            </a:r>
            <a:r>
              <a:rPr kumimoji="0" lang="fr-CA" sz="2200" b="1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200" b="1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Are the </a:t>
            </a:r>
            <a:r>
              <a:rPr kumimoji="0" lang="fr-CA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results</a:t>
            </a:r>
            <a:r>
              <a:rPr kumimoji="0" lang="fr-CA" sz="2200" b="1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 </a:t>
            </a:r>
            <a:r>
              <a:rPr kumimoji="0" lang="fr-CA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different</a:t>
            </a:r>
            <a:r>
              <a:rPr kumimoji="0" lang="fr-CA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? </a:t>
            </a:r>
            <a:endParaRPr kumimoji="0" lang="fr-CA" sz="2200" b="1" i="0" u="none" strike="noStrike" kern="1200" cap="none" spc="0" normalizeH="0" baseline="0" noProof="0" dirty="0">
              <a:ln>
                <a:noFill/>
              </a:ln>
              <a:solidFill>
                <a:srgbClr val="104C6C"/>
              </a:solidFill>
              <a:effectLst/>
              <a:uLnTx/>
              <a:uFillTx/>
              <a:latin typeface="ITC Avant Garde Gothic" panose="02000503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Which</a:t>
            </a:r>
            <a:r>
              <a:rPr kumimoji="0" lang="fr-CA" sz="2200" b="1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 </a:t>
            </a:r>
            <a:r>
              <a:rPr kumimoji="0" lang="fr-CA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objects</a:t>
            </a:r>
            <a:r>
              <a:rPr kumimoji="0" lang="fr-CA" sz="2200" b="1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 </a:t>
            </a:r>
            <a:r>
              <a:rPr kumimoji="0" lang="fr-CA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were</a:t>
            </a:r>
            <a:r>
              <a:rPr kumimoji="0" lang="fr-CA" sz="2200" b="1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 </a:t>
            </a:r>
            <a:r>
              <a:rPr kumimoji="0" lang="fr-CA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sorted</a:t>
            </a:r>
            <a:r>
              <a:rPr kumimoji="0" lang="fr-CA" sz="2200" b="1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 </a:t>
            </a:r>
            <a:r>
              <a:rPr kumimoji="0" lang="fr-CA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differently</a:t>
            </a:r>
            <a:r>
              <a:rPr kumimoji="0" lang="fr-CA" sz="2200" b="1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Were</a:t>
            </a:r>
            <a:r>
              <a:rPr kumimoji="0" lang="fr-CA" sz="2200" b="1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 </a:t>
            </a:r>
            <a:r>
              <a:rPr kumimoji="0" lang="fr-CA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your</a:t>
            </a:r>
            <a:r>
              <a:rPr kumimoji="0" lang="fr-CA" sz="2200" b="1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 </a:t>
            </a:r>
            <a:r>
              <a:rPr kumimoji="0" lang="fr-CA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categories</a:t>
            </a:r>
            <a:r>
              <a:rPr kumimoji="0" lang="fr-CA" sz="2200" b="1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 </a:t>
            </a:r>
            <a:r>
              <a:rPr kumimoji="0" lang="fr-CA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clearly</a:t>
            </a:r>
            <a:r>
              <a:rPr kumimoji="0" lang="fr-CA" sz="2200" b="1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 </a:t>
            </a:r>
            <a:r>
              <a:rPr kumimoji="0" lang="fr-CA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defined</a:t>
            </a:r>
            <a:r>
              <a:rPr kumimoji="0" lang="fr-CA" sz="2200" b="1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1095307" y="1938520"/>
            <a:ext cx="43919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Let’s</a:t>
            </a:r>
            <a:r>
              <a:rPr kumimoji="0" lang="fr-CA" sz="40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exchange </a:t>
            </a:r>
            <a:r>
              <a:rPr kumimoji="0" lang="fr-CA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bags</a:t>
            </a:r>
            <a:r>
              <a:rPr kumimoji="0" lang="fr-CA" sz="40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and </a:t>
            </a:r>
            <a:r>
              <a:rPr kumimoji="0" lang="fr-CA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criteria</a:t>
            </a:r>
            <a:r>
              <a:rPr kumimoji="0" lang="fr-CA" sz="40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062344">
            <a:off x="-78475" y="2145574"/>
            <a:ext cx="1115665" cy="116443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039" y="3004640"/>
            <a:ext cx="1207113" cy="84741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2947" y="1373166"/>
            <a:ext cx="776887" cy="77688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45637">
            <a:off x="-880442" y="5263416"/>
            <a:ext cx="2413735" cy="241373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1978">
            <a:off x="7356340" y="372971"/>
            <a:ext cx="1569363" cy="156936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361590">
            <a:off x="6969915" y="1273843"/>
            <a:ext cx="1109568" cy="1560711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0595" y="3130183"/>
            <a:ext cx="780356" cy="780356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61571">
            <a:off x="7157913" y="-86036"/>
            <a:ext cx="922512" cy="915497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86120" y="3260769"/>
            <a:ext cx="1207113" cy="847417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267783">
            <a:off x="5185454" y="1951591"/>
            <a:ext cx="802365" cy="673557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838483">
            <a:off x="5310438" y="3091570"/>
            <a:ext cx="802365" cy="673557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161566">
            <a:off x="8274671" y="-291880"/>
            <a:ext cx="922512" cy="915497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8010968">
            <a:off x="8545342" y="596219"/>
            <a:ext cx="922512" cy="915497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524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1 -0.01458 L 1.07865 -0.6300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33" y="-3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771800" y="2565177"/>
            <a:ext cx="41857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0" dirty="0">
                <a:latin typeface="German Beauty" panose="02000500000000000000" pitchFamily="2" charset="0"/>
              </a:rPr>
              <a:t>Activity 3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02" b="24828"/>
          <a:stretch/>
        </p:blipFill>
        <p:spPr>
          <a:xfrm flipH="1">
            <a:off x="-1980728" y="769065"/>
            <a:ext cx="7137408" cy="1800200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02" b="24828"/>
          <a:stretch/>
        </p:blipFill>
        <p:spPr>
          <a:xfrm>
            <a:off x="152400" y="4013448"/>
            <a:ext cx="9144000" cy="1800200"/>
          </a:xfrm>
          <a:prstGeom prst="rect">
            <a:avLst/>
          </a:prstGeom>
        </p:spPr>
      </p:pic>
      <p:pic>
        <p:nvPicPr>
          <p:cNvPr id="6" name="Espace réservé du contenu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" y="6554451"/>
            <a:ext cx="1369118" cy="21650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77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e libre 10"/>
          <p:cNvSpPr/>
          <p:nvPr/>
        </p:nvSpPr>
        <p:spPr>
          <a:xfrm>
            <a:off x="-99682" y="301439"/>
            <a:ext cx="6615898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79512" y="380847"/>
            <a:ext cx="6120680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3 – Part A</a:t>
            </a:r>
            <a:endParaRPr lang="fr-CA" sz="1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36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Let’s</a:t>
            </a: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 </a:t>
            </a:r>
            <a:r>
              <a:rPr lang="fr-CA" sz="36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Make</a:t>
            </a: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 an Impression!</a:t>
            </a:r>
            <a:endParaRPr kumimoji="0" lang="fr-C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erman Beauty" panose="02000500000000000000" pitchFamily="2" charset="0"/>
              <a:ea typeface="+mn-ea"/>
              <a:cs typeface="+mn-cs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516037" y="1702068"/>
            <a:ext cx="6161182" cy="1055608"/>
          </a:xfrm>
          <a:prstGeom prst="round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CA" sz="28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What</a:t>
            </a:r>
            <a:r>
              <a:rPr lang="fr-CA" sz="28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impressions </a:t>
            </a:r>
            <a:r>
              <a:rPr lang="fr-CA" sz="28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will</a:t>
            </a:r>
            <a:r>
              <a:rPr lang="fr-CA" sz="28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8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these</a:t>
            </a:r>
            <a:r>
              <a:rPr lang="fr-CA" sz="28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8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objects</a:t>
            </a:r>
            <a:r>
              <a:rPr lang="fr-CA" sz="28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8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leave</a:t>
            </a:r>
            <a:r>
              <a:rPr lang="fr-CA" sz="28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in </a:t>
            </a:r>
            <a:r>
              <a:rPr lang="fr-CA" sz="28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plasticine</a:t>
            </a:r>
            <a:r>
              <a:rPr lang="fr-CA" sz="28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?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3172237"/>
            <a:ext cx="1716239" cy="114662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9660" y="5589240"/>
            <a:ext cx="973936" cy="94761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39207" y="4773086"/>
            <a:ext cx="1414395" cy="1170533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6704" y="4773086"/>
            <a:ext cx="778949" cy="76817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8"/>
          <a:srcRect l="6862" t="4389" r="7095" b="6316"/>
          <a:stretch/>
        </p:blipFill>
        <p:spPr>
          <a:xfrm>
            <a:off x="4055755" y="3172237"/>
            <a:ext cx="1393917" cy="1393918"/>
          </a:xfrm>
          <a:prstGeom prst="ellipse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9"/>
          <a:srcRect l="9947" t="10578" r="10477" b="10099"/>
          <a:stretch/>
        </p:blipFill>
        <p:spPr>
          <a:xfrm>
            <a:off x="6948264" y="3284984"/>
            <a:ext cx="1152128" cy="1080120"/>
          </a:xfrm>
          <a:prstGeom prst="ellipse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16551">
            <a:off x="-207581" y="4368741"/>
            <a:ext cx="2585919" cy="2585919"/>
          </a:xfrm>
          <a:prstGeom prst="rect">
            <a:avLst/>
          </a:prstGeom>
        </p:spPr>
      </p:pic>
      <p:pic>
        <p:nvPicPr>
          <p:cNvPr id="17" name="Espace réservé du contenu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" y="6554451"/>
            <a:ext cx="1369118" cy="216502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936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e libre 10"/>
          <p:cNvSpPr/>
          <p:nvPr/>
        </p:nvSpPr>
        <p:spPr>
          <a:xfrm>
            <a:off x="-99682" y="301439"/>
            <a:ext cx="6615898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2706820"/>
            <a:ext cx="3299842" cy="319153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240" y="2457347"/>
            <a:ext cx="2747186" cy="384733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438" y="1677701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4000" dirty="0" err="1">
                <a:solidFill>
                  <a:srgbClr val="104C6C"/>
                </a:solidFill>
                <a:latin typeface="German Beauty" panose="02000500000000000000" pitchFamily="2" charset="0"/>
              </a:rPr>
              <a:t>Examples</a:t>
            </a:r>
            <a:r>
              <a:rPr lang="fr-CA" sz="4000" dirty="0">
                <a:solidFill>
                  <a:srgbClr val="104C6C"/>
                </a:solidFill>
                <a:latin typeface="German Beauty" panose="02000500000000000000" pitchFamily="2" charset="0"/>
              </a:rPr>
              <a:t> of impressions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2448" y="129249"/>
            <a:ext cx="1127196" cy="112719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9951" y="311483"/>
            <a:ext cx="1560711" cy="156071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7986" y="623578"/>
            <a:ext cx="1129888" cy="1129888"/>
          </a:xfrm>
          <a:prstGeom prst="rect">
            <a:avLst/>
          </a:prstGeom>
        </p:spPr>
      </p:pic>
      <p:pic>
        <p:nvPicPr>
          <p:cNvPr id="13" name="Espace réservé du contenu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" y="6554451"/>
            <a:ext cx="1369118" cy="216502"/>
          </a:xfrm>
          <a:prstGeom prst="rect">
            <a:avLst/>
          </a:prstGeom>
        </p:spPr>
      </p:pic>
      <p:sp>
        <p:nvSpPr>
          <p:cNvPr id="15" name="ZoneTexte 11">
            <a:extLst>
              <a:ext uri="{FF2B5EF4-FFF2-40B4-BE49-F238E27FC236}">
                <a16:creationId xmlns:a16="http://schemas.microsoft.com/office/drawing/2014/main" id="{C3206E06-7921-EC4F-92AF-1660DB4D4B89}"/>
              </a:ext>
            </a:extLst>
          </p:cNvPr>
          <p:cNvSpPr txBox="1"/>
          <p:nvPr/>
        </p:nvSpPr>
        <p:spPr>
          <a:xfrm>
            <a:off x="179512" y="380847"/>
            <a:ext cx="6120680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3 – Part A</a:t>
            </a:r>
            <a:endParaRPr lang="fr-CA" sz="1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36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Let’s</a:t>
            </a: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 </a:t>
            </a:r>
            <a:r>
              <a:rPr lang="fr-CA" sz="36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Make</a:t>
            </a: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 an Impression!</a:t>
            </a:r>
            <a:endParaRPr kumimoji="0" lang="fr-C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erman Beauty" panose="02000500000000000000" pitchFamily="2" charset="0"/>
              <a:ea typeface="+mn-ea"/>
              <a:cs typeface="+mn-cs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630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e libre 10"/>
          <p:cNvSpPr/>
          <p:nvPr/>
        </p:nvSpPr>
        <p:spPr>
          <a:xfrm>
            <a:off x="-99682" y="301439"/>
            <a:ext cx="6615898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988840"/>
            <a:ext cx="3560373" cy="329822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8183" y="1916832"/>
            <a:ext cx="4036066" cy="329822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043608" y="5434598"/>
            <a:ext cx="7187044" cy="442674"/>
          </a:xfrm>
          <a:prstGeom prst="round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Are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there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any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impressions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that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look the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same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?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6281" y="265609"/>
            <a:ext cx="1286221" cy="1286221"/>
          </a:xfrm>
          <a:prstGeom prst="rect">
            <a:avLst/>
          </a:prstGeom>
        </p:spPr>
      </p:pic>
      <p:pic>
        <p:nvPicPr>
          <p:cNvPr id="10" name="Espace réservé du contenu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" y="6554451"/>
            <a:ext cx="1369118" cy="216502"/>
          </a:xfrm>
          <a:prstGeom prst="rect">
            <a:avLst/>
          </a:prstGeom>
        </p:spPr>
      </p:pic>
      <p:sp>
        <p:nvSpPr>
          <p:cNvPr id="14" name="ZoneTexte 11">
            <a:extLst>
              <a:ext uri="{FF2B5EF4-FFF2-40B4-BE49-F238E27FC236}">
                <a16:creationId xmlns:a16="http://schemas.microsoft.com/office/drawing/2014/main" id="{D2FCD4A3-CA41-3346-A02A-B4E8C1C2FB78}"/>
              </a:ext>
            </a:extLst>
          </p:cNvPr>
          <p:cNvSpPr txBox="1"/>
          <p:nvPr/>
        </p:nvSpPr>
        <p:spPr>
          <a:xfrm>
            <a:off x="179512" y="380847"/>
            <a:ext cx="6120680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3 – Part A</a:t>
            </a:r>
            <a:endParaRPr lang="fr-CA" sz="1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36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Let’s</a:t>
            </a: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 </a:t>
            </a:r>
            <a:r>
              <a:rPr lang="fr-CA" sz="36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Make</a:t>
            </a: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 an Impression!</a:t>
            </a:r>
            <a:endParaRPr kumimoji="0" lang="fr-C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erman Beauty" panose="02000500000000000000" pitchFamily="2" charset="0"/>
              <a:ea typeface="+mn-ea"/>
              <a:cs typeface="+mn-cs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689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e libre 10"/>
          <p:cNvSpPr/>
          <p:nvPr/>
        </p:nvSpPr>
        <p:spPr>
          <a:xfrm>
            <a:off x="-99682" y="301439"/>
            <a:ext cx="6615898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865788"/>
            <a:ext cx="3481108" cy="298022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634" y="1948882"/>
            <a:ext cx="4579163" cy="281403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48156" y="5214082"/>
            <a:ext cx="7187044" cy="783193"/>
          </a:xfrm>
          <a:prstGeom prst="round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Why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is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it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important to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recognize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the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different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impressions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that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are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left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by the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objects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to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be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sorted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?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296" y="297470"/>
            <a:ext cx="1369844" cy="1369844"/>
          </a:xfrm>
          <a:prstGeom prst="rect">
            <a:avLst/>
          </a:prstGeom>
        </p:spPr>
      </p:pic>
      <p:pic>
        <p:nvPicPr>
          <p:cNvPr id="10" name="Espace réservé du contenu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" y="6554451"/>
            <a:ext cx="1369118" cy="216502"/>
          </a:xfrm>
          <a:prstGeom prst="rect">
            <a:avLst/>
          </a:prstGeom>
        </p:spPr>
      </p:pic>
      <p:sp>
        <p:nvSpPr>
          <p:cNvPr id="14" name="ZoneTexte 11">
            <a:extLst>
              <a:ext uri="{FF2B5EF4-FFF2-40B4-BE49-F238E27FC236}">
                <a16:creationId xmlns:a16="http://schemas.microsoft.com/office/drawing/2014/main" id="{2922AA59-A61D-AD4E-952E-4DE3AAFE4C94}"/>
              </a:ext>
            </a:extLst>
          </p:cNvPr>
          <p:cNvSpPr txBox="1"/>
          <p:nvPr/>
        </p:nvSpPr>
        <p:spPr>
          <a:xfrm>
            <a:off x="179512" y="404664"/>
            <a:ext cx="6120680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3 – Part A</a:t>
            </a:r>
            <a:endParaRPr lang="fr-CA" sz="1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36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Let’s</a:t>
            </a: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 </a:t>
            </a:r>
            <a:r>
              <a:rPr lang="fr-CA" sz="36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Make</a:t>
            </a: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 an Impression!</a:t>
            </a:r>
            <a:endParaRPr kumimoji="0" lang="fr-C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erman Beauty" panose="02000500000000000000" pitchFamily="2" charset="0"/>
              <a:ea typeface="+mn-ea"/>
              <a:cs typeface="+mn-cs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53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771800" y="2565177"/>
            <a:ext cx="42098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0" dirty="0">
                <a:latin typeface="German Beauty" panose="02000500000000000000" pitchFamily="2" charset="0"/>
              </a:rPr>
              <a:t>Activity 4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02" b="24828"/>
          <a:stretch/>
        </p:blipFill>
        <p:spPr>
          <a:xfrm flipH="1">
            <a:off x="-1980728" y="769065"/>
            <a:ext cx="7137408" cy="1800200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02" b="24828"/>
          <a:stretch/>
        </p:blipFill>
        <p:spPr>
          <a:xfrm>
            <a:off x="152400" y="4013448"/>
            <a:ext cx="9144000" cy="1800200"/>
          </a:xfrm>
          <a:prstGeom prst="rect">
            <a:avLst/>
          </a:prstGeom>
        </p:spPr>
      </p:pic>
      <p:pic>
        <p:nvPicPr>
          <p:cNvPr id="6" name="Espace réservé du contenu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" y="6554451"/>
            <a:ext cx="1369118" cy="21650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475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e libre 10"/>
          <p:cNvSpPr/>
          <p:nvPr/>
        </p:nvSpPr>
        <p:spPr>
          <a:xfrm>
            <a:off x="-99682" y="301439"/>
            <a:ext cx="4392488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79512" y="380847"/>
            <a:ext cx="4392488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Setting the stage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The Challenge</a:t>
            </a:r>
            <a:endParaRPr kumimoji="0" lang="fr-C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erman Beauty" panose="02000500000000000000" pitchFamily="2" charset="0"/>
              <a:ea typeface="+mn-ea"/>
              <a:cs typeface="+mn-cs"/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695055" y="2274191"/>
            <a:ext cx="7704856" cy="1600438"/>
          </a:xfrm>
          <a:prstGeom prst="roundRect">
            <a:avLst/>
          </a:prstGeom>
          <a:solidFill>
            <a:schemeClr val="tx1">
              <a:alpha val="66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ITC Avant Garde Gothic" panose="02000503000000000000" pitchFamily="50" charset="0"/>
              </a:rPr>
              <a:t>By choosing materials from the list of permitted materials, design and produce a prototype that allows you to sort different types of objects and distribute them into assigned recovery containers.</a:t>
            </a:r>
            <a:endParaRPr lang="en-CA" sz="2200" b="1" dirty="0">
              <a:solidFill>
                <a:schemeClr val="bg1"/>
              </a:solidFill>
              <a:latin typeface="ITC Avant Garde Gothic" panose="02000503000000000000" pitchFamily="50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3289615"/>
            <a:ext cx="5129808" cy="512980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09" y="3568718"/>
            <a:ext cx="5600260" cy="560026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63" y="-1532754"/>
            <a:ext cx="9144000" cy="546008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6413552" y="2698789"/>
            <a:ext cx="3229663" cy="347474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6862028" y="3293544"/>
            <a:ext cx="3229663" cy="347474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8003">
            <a:off x="4662617" y="3722425"/>
            <a:ext cx="856903" cy="85690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017" y="4931672"/>
            <a:ext cx="768524" cy="76852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5367">
            <a:off x="5613590" y="4257795"/>
            <a:ext cx="899669" cy="752960"/>
          </a:xfrm>
          <a:prstGeom prst="rect">
            <a:avLst/>
          </a:prstGeom>
          <a:effectLst/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4456">
            <a:off x="6048825" y="5002511"/>
            <a:ext cx="899669" cy="75296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09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8720" y="3044578"/>
            <a:ext cx="4544155" cy="4544155"/>
          </a:xfrm>
          <a:prstGeom prst="rect">
            <a:avLst/>
          </a:prstGeom>
        </p:spPr>
      </p:pic>
      <p:sp>
        <p:nvSpPr>
          <p:cNvPr id="11" name="Forme libre 10"/>
          <p:cNvSpPr/>
          <p:nvPr/>
        </p:nvSpPr>
        <p:spPr>
          <a:xfrm>
            <a:off x="-99682" y="301439"/>
            <a:ext cx="6615898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79512" y="380847"/>
            <a:ext cx="6120680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</a:t>
            </a:r>
            <a:r>
              <a:rPr lang="fr-CA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4 – Part A</a:t>
            </a:r>
          </a:p>
          <a:p>
            <a:pPr lvl="0">
              <a:defRPr/>
            </a:pP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Push, Pull, </a:t>
            </a:r>
            <a:r>
              <a:rPr lang="fr-CA" sz="36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Turn</a:t>
            </a: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!</a:t>
            </a:r>
            <a:endParaRPr kumimoji="0" lang="fr-C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erman Beauty" panose="02000500000000000000" pitchFamily="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144353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3200" dirty="0">
                <a:solidFill>
                  <a:srgbClr val="104C6C"/>
                </a:solidFill>
                <a:latin typeface="German Beauty" panose="02000500000000000000" pitchFamily="2" charset="0"/>
              </a:rPr>
              <a:t>Force and Motion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63707">
            <a:off x="6617059" y="-662326"/>
            <a:ext cx="3254698" cy="32546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FD1216-28DE-C94F-B0CB-EE62424002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028305"/>
            <a:ext cx="6575759" cy="428382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987388"/>
            <a:ext cx="1702064" cy="79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83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e libre 10"/>
          <p:cNvSpPr/>
          <p:nvPr/>
        </p:nvSpPr>
        <p:spPr>
          <a:xfrm>
            <a:off x="-99682" y="301439"/>
            <a:ext cx="6615898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79512" y="380847"/>
            <a:ext cx="6120680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4 – Part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Push, Pull, </a:t>
            </a:r>
            <a:r>
              <a:rPr kumimoji="0" lang="fr-CA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Turn</a:t>
            </a:r>
            <a:r>
              <a:rPr kumimoji="0" lang="fr-C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!</a:t>
            </a:r>
          </a:p>
        </p:txBody>
      </p:sp>
      <p:sp>
        <p:nvSpPr>
          <p:cNvPr id="7" name="Rectangle 6"/>
          <p:cNvSpPr/>
          <p:nvPr/>
        </p:nvSpPr>
        <p:spPr>
          <a:xfrm>
            <a:off x="251520" y="168116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Applying</a:t>
            </a:r>
            <a:r>
              <a:rPr kumimoji="0" lang="fr-CA" sz="32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Force</a:t>
            </a:r>
          </a:p>
        </p:txBody>
      </p:sp>
      <p:sp>
        <p:nvSpPr>
          <p:cNvPr id="2" name="Rectangle à coins arrondis 1"/>
          <p:cNvSpPr/>
          <p:nvPr/>
        </p:nvSpPr>
        <p:spPr>
          <a:xfrm>
            <a:off x="251520" y="2406461"/>
            <a:ext cx="6748536" cy="3081695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I must </a:t>
            </a: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apply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 a force to a </a:t>
            </a: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technological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object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 to set </a:t>
            </a: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it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 in motion.</a:t>
            </a:r>
            <a:endParaRPr lang="fr-CA" sz="2000" dirty="0">
              <a:latin typeface="ITC Avant Garde Gothic" panose="02000503000000000000" pitchFamily="50" charset="0"/>
            </a:endParaRPr>
          </a:p>
          <a:p>
            <a:pPr>
              <a:spcBef>
                <a:spcPts val="600"/>
              </a:spcBef>
            </a:pPr>
            <a:r>
              <a:rPr lang="fr-CA" sz="2000" dirty="0">
                <a:latin typeface="ITC Avant Garde Gothic" panose="02000503000000000000" pitchFamily="50" charset="0"/>
              </a:rPr>
              <a:t/>
            </a:r>
            <a:br>
              <a:rPr lang="fr-CA" sz="2000" dirty="0">
                <a:latin typeface="ITC Avant Garde Gothic" panose="02000503000000000000" pitchFamily="50" charset="0"/>
              </a:rPr>
            </a:b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When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 I </a:t>
            </a: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apply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 a force to an </a:t>
            </a: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object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, </a:t>
            </a: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it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can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produce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several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results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. </a:t>
            </a: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We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will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 focus on </a:t>
            </a: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two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 of </a:t>
            </a: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them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. </a:t>
            </a:r>
            <a:r>
              <a:rPr lang="fr-CA" sz="2000" dirty="0">
                <a:latin typeface="ITC Avant Garde Gothic" panose="02000503000000000000" pitchFamily="50" charset="0"/>
              </a:rPr>
              <a:t/>
            </a:r>
            <a:br>
              <a:rPr lang="fr-CA" sz="2000" dirty="0">
                <a:latin typeface="ITC Avant Garde Gothic" panose="02000503000000000000" pitchFamily="50" charset="0"/>
              </a:rPr>
            </a:br>
            <a:endParaRPr lang="fr-CA" sz="2000" dirty="0">
              <a:latin typeface="ITC Avant Garde Gothic" panose="02000503000000000000" pitchFamily="50" charset="0"/>
            </a:endParaRPr>
          </a:p>
          <a:p>
            <a:pPr>
              <a:spcBef>
                <a:spcPts val="600"/>
              </a:spcBef>
            </a:pP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When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 I push: the </a:t>
            </a: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result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is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b="1" dirty="0">
                <a:solidFill>
                  <a:srgbClr val="1EC8D0"/>
                </a:solidFill>
                <a:latin typeface="ITC Avant Garde Gothic" panose="02000503000000000000" pitchFamily="50" charset="0"/>
              </a:rPr>
              <a:t>compression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.</a:t>
            </a:r>
            <a:endParaRPr lang="fr-CA" sz="2000" dirty="0">
              <a:latin typeface="ITC Avant Garde Gothic" panose="02000503000000000000" pitchFamily="50" charset="0"/>
            </a:endParaRPr>
          </a:p>
          <a:p>
            <a:pPr>
              <a:spcBef>
                <a:spcPts val="600"/>
              </a:spcBef>
            </a:pP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When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 I pull: the </a:t>
            </a: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result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is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b="1" dirty="0">
                <a:solidFill>
                  <a:srgbClr val="1EC8D0"/>
                </a:solidFill>
                <a:latin typeface="ITC Avant Garde Gothic" panose="02000503000000000000" pitchFamily="50" charset="0"/>
              </a:rPr>
              <a:t>traction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.</a:t>
            </a:r>
            <a:endParaRPr lang="fr-CA" sz="2000" dirty="0">
              <a:latin typeface="ITC Avant Garde Gothic" panose="02000503000000000000" pitchFamily="50" charset="0"/>
            </a:endParaRPr>
          </a:p>
        </p:txBody>
      </p:sp>
      <p:pic>
        <p:nvPicPr>
          <p:cNvPr id="15" name="Espace réservé du contenu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" y="6554451"/>
            <a:ext cx="1369118" cy="2165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49D635-0B10-4149-AC14-AF3522AF29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936" y="105944"/>
            <a:ext cx="2459156" cy="157522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19664" y="2406461"/>
            <a:ext cx="3024336" cy="314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014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e libre 10"/>
          <p:cNvSpPr/>
          <p:nvPr/>
        </p:nvSpPr>
        <p:spPr>
          <a:xfrm>
            <a:off x="-99682" y="301439"/>
            <a:ext cx="6615898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79512" y="380847"/>
            <a:ext cx="6120680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4 – Part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Push, Pull, </a:t>
            </a:r>
            <a:r>
              <a:rPr kumimoji="0" lang="fr-CA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Turn</a:t>
            </a:r>
            <a:r>
              <a:rPr kumimoji="0" lang="fr-C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!</a:t>
            </a:r>
          </a:p>
        </p:txBody>
      </p:sp>
      <p:sp>
        <p:nvSpPr>
          <p:cNvPr id="7" name="Rectangle 6"/>
          <p:cNvSpPr/>
          <p:nvPr/>
        </p:nvSpPr>
        <p:spPr>
          <a:xfrm>
            <a:off x="289582" y="168116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32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Motion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333" y="2755927"/>
            <a:ext cx="6211667" cy="327891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1" t="-1096" r="33924" b="1096"/>
          <a:stretch/>
        </p:blipFill>
        <p:spPr>
          <a:xfrm>
            <a:off x="278097" y="2528973"/>
            <a:ext cx="4147379" cy="327891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1" t="-1096" r="33924" b="1096"/>
          <a:stretch/>
        </p:blipFill>
        <p:spPr>
          <a:xfrm>
            <a:off x="-1044624" y="2431102"/>
            <a:ext cx="4147379" cy="3278911"/>
          </a:xfrm>
          <a:prstGeom prst="rect">
            <a:avLst/>
          </a:prstGeom>
        </p:spPr>
      </p:pic>
      <p:sp>
        <p:nvSpPr>
          <p:cNvPr id="2" name="Rectangle à coins arrondis 1"/>
          <p:cNvSpPr/>
          <p:nvPr/>
        </p:nvSpPr>
        <p:spPr>
          <a:xfrm>
            <a:off x="251520" y="2406461"/>
            <a:ext cx="6748536" cy="3251954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A force </a:t>
            </a: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applied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creates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 a motion.</a:t>
            </a:r>
          </a:p>
          <a:p>
            <a:pPr lvl="0">
              <a:spcBef>
                <a:spcPts val="600"/>
              </a:spcBef>
            </a:pPr>
            <a:endParaRPr lang="fr-CA" sz="2000" dirty="0">
              <a:solidFill>
                <a:srgbClr val="3D4965"/>
              </a:solidFill>
              <a:latin typeface="ITC Avant Garde Gothic" panose="02000503000000000000" pitchFamily="50" charset="0"/>
            </a:endParaRPr>
          </a:p>
          <a:p>
            <a:pPr lvl="0">
              <a:spcBef>
                <a:spcPts val="600"/>
              </a:spcBef>
            </a:pP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A force </a:t>
            </a: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applied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 to the  </a:t>
            </a: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movable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 parts of a </a:t>
            </a: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technical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object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can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result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 in </a:t>
            </a: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three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different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 types of motion:</a:t>
            </a:r>
          </a:p>
          <a:p>
            <a:pPr lvl="0">
              <a:spcBef>
                <a:spcPts val="600"/>
              </a:spcBef>
            </a:pPr>
            <a:r>
              <a:rPr lang="fr-CA" sz="2000" dirty="0">
                <a:solidFill>
                  <a:srgbClr val="1EC8D0"/>
                </a:solidFill>
                <a:latin typeface="ITC Avant Garde Gothic" panose="02000503000000000000" pitchFamily="50" charset="0"/>
              </a:rPr>
              <a:t>   </a:t>
            </a:r>
            <a:r>
              <a:rPr lang="fr-CA" sz="2000" b="1" dirty="0">
                <a:solidFill>
                  <a:srgbClr val="1EC8D0"/>
                </a:solidFill>
                <a:latin typeface="ITC Avant Garde Gothic" panose="02000503000000000000" pitchFamily="50" charset="0"/>
              </a:rPr>
              <a:t>- rotation</a:t>
            </a:r>
          </a:p>
          <a:p>
            <a:pPr lvl="0">
              <a:spcBef>
                <a:spcPts val="600"/>
              </a:spcBef>
            </a:pPr>
            <a:r>
              <a:rPr lang="fr-CA" sz="2000" b="1" dirty="0">
                <a:solidFill>
                  <a:srgbClr val="1EC8D0"/>
                </a:solidFill>
                <a:latin typeface="ITC Avant Garde Gothic" panose="02000503000000000000" pitchFamily="50" charset="0"/>
              </a:rPr>
              <a:t>   - translation </a:t>
            </a:r>
          </a:p>
          <a:p>
            <a:pPr lvl="0">
              <a:spcBef>
                <a:spcPts val="600"/>
              </a:spcBef>
            </a:pPr>
            <a:r>
              <a:rPr lang="fr-CA" sz="2000" b="1" dirty="0">
                <a:solidFill>
                  <a:srgbClr val="1EC8D0"/>
                </a:solidFill>
                <a:latin typeface="ITC Avant Garde Gothic" panose="02000503000000000000" pitchFamily="50" charset="0"/>
              </a:rPr>
              <a:t>   - </a:t>
            </a:r>
            <a:r>
              <a:rPr lang="fr-CA" sz="2000" b="1" dirty="0" err="1">
                <a:solidFill>
                  <a:srgbClr val="1EC8D0"/>
                </a:solidFill>
                <a:latin typeface="ITC Avant Garde Gothic" panose="02000503000000000000" pitchFamily="50" charset="0"/>
              </a:rPr>
              <a:t>helical</a:t>
            </a:r>
            <a:r>
              <a:rPr lang="fr-CA" sz="2000" b="1" dirty="0">
                <a:solidFill>
                  <a:srgbClr val="1EC8D0"/>
                </a:solidFill>
                <a:latin typeface="ITC Avant Garde Gothic" panose="02000503000000000000" pitchFamily="50" charset="0"/>
              </a:rPr>
              <a:t> motion*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200" y="2327446"/>
            <a:ext cx="1628800" cy="16288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518" y="3570327"/>
            <a:ext cx="1628800" cy="1628800"/>
          </a:xfrm>
          <a:prstGeom prst="rect">
            <a:avLst/>
          </a:prstGeom>
        </p:spPr>
      </p:pic>
      <p:pic>
        <p:nvPicPr>
          <p:cNvPr id="16" name="Espace réservé du contenu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" y="6554451"/>
            <a:ext cx="1369118" cy="2165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9EA374-CD25-8E42-86CC-B22BE3DEA5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54" y="104050"/>
            <a:ext cx="1993213" cy="2424923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125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e libre 10"/>
          <p:cNvSpPr/>
          <p:nvPr/>
        </p:nvSpPr>
        <p:spPr>
          <a:xfrm>
            <a:off x="-99682" y="301439"/>
            <a:ext cx="6615898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79512" y="380847"/>
            <a:ext cx="6120680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4 – Part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Push, Pull, </a:t>
            </a:r>
            <a:r>
              <a:rPr kumimoji="0" lang="fr-CA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Turn</a:t>
            </a:r>
            <a:r>
              <a:rPr kumimoji="0" lang="fr-C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!</a:t>
            </a:r>
          </a:p>
        </p:txBody>
      </p:sp>
      <p:sp>
        <p:nvSpPr>
          <p:cNvPr id="7" name="Rectangle 6"/>
          <p:cNvSpPr/>
          <p:nvPr/>
        </p:nvSpPr>
        <p:spPr>
          <a:xfrm>
            <a:off x="251520" y="168116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Some</a:t>
            </a:r>
            <a:r>
              <a:rPr kumimoji="0" lang="fr-CA" sz="32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inspiration…</a:t>
            </a:r>
          </a:p>
        </p:txBody>
      </p:sp>
      <p:sp>
        <p:nvSpPr>
          <p:cNvPr id="2" name="Rectangle à coins arrondis 1"/>
          <p:cNvSpPr/>
          <p:nvPr/>
        </p:nvSpPr>
        <p:spPr>
          <a:xfrm>
            <a:off x="283212" y="2415598"/>
            <a:ext cx="6748536" cy="3166824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Decide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which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kind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 of motion the </a:t>
            </a: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following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objects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represent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: </a:t>
            </a:r>
            <a:r>
              <a:rPr lang="fr-CA" sz="2000" b="1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translation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 or </a:t>
            </a:r>
            <a:r>
              <a:rPr lang="fr-CA" sz="2000" b="1" dirty="0" smtClean="0">
                <a:solidFill>
                  <a:srgbClr val="3D4965"/>
                </a:solidFill>
                <a:latin typeface="ITC Avant Garde Gothic" panose="02000503000000000000" pitchFamily="50" charset="0"/>
              </a:rPr>
              <a:t>rotation</a:t>
            </a:r>
            <a:r>
              <a:rPr lang="fr-CA" sz="2000" dirty="0" smtClean="0">
                <a:solidFill>
                  <a:srgbClr val="3D4965"/>
                </a:solidFill>
                <a:latin typeface="ITC Avant Garde Gothic" panose="02000503000000000000" pitchFamily="50" charset="0"/>
              </a:rPr>
              <a:t>. </a:t>
            </a:r>
            <a:endParaRPr lang="fr-CA" sz="2000" dirty="0">
              <a:solidFill>
                <a:srgbClr val="3D4965"/>
              </a:solidFill>
              <a:latin typeface="ITC Avant Garde Gothic" panose="02000503000000000000" pitchFamily="50" charset="0"/>
            </a:endParaRPr>
          </a:p>
          <a:p>
            <a:pPr lvl="0">
              <a:spcBef>
                <a:spcPts val="600"/>
              </a:spcBef>
            </a:pPr>
            <a:endParaRPr lang="fr-CA" sz="2000" dirty="0">
              <a:solidFill>
                <a:srgbClr val="3D4965"/>
              </a:solidFill>
              <a:latin typeface="ITC Avant Garde Gothic" panose="02000503000000000000" pitchFamily="50" charset="0"/>
            </a:endParaRPr>
          </a:p>
          <a:p>
            <a:pPr lvl="0">
              <a:spcBef>
                <a:spcPts val="600"/>
              </a:spcBef>
            </a:pP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In </a:t>
            </a: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your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student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handbook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, </a:t>
            </a: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draw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 an </a:t>
            </a: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arrow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that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represents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: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where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 the force must </a:t>
            </a: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be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applied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 to </a:t>
            </a: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displace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 the </a:t>
            </a: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movable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 part;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the </a:t>
            </a:r>
            <a:r>
              <a:rPr lang="fr-CA" sz="2000" dirty="0" err="1">
                <a:solidFill>
                  <a:srgbClr val="3D4965"/>
                </a:solidFill>
                <a:latin typeface="ITC Avant Garde Gothic" panose="02000503000000000000" pitchFamily="50" charset="0"/>
              </a:rPr>
              <a:t>resulting</a:t>
            </a:r>
            <a:r>
              <a:rPr lang="fr-CA" sz="2000" dirty="0">
                <a:solidFill>
                  <a:srgbClr val="3D4965"/>
                </a:solidFill>
                <a:latin typeface="ITC Avant Garde Gothic" panose="02000503000000000000" pitchFamily="50" charset="0"/>
              </a:rPr>
              <a:t> motion.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662" y="3306347"/>
            <a:ext cx="2636912" cy="263691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349" y="3573016"/>
            <a:ext cx="2636912" cy="2636912"/>
          </a:xfrm>
          <a:prstGeom prst="rect">
            <a:avLst/>
          </a:prstGeom>
        </p:spPr>
      </p:pic>
      <p:pic>
        <p:nvPicPr>
          <p:cNvPr id="17" name="Espace réservé du contenu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" y="6554451"/>
            <a:ext cx="1369118" cy="21650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77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633" y="656293"/>
            <a:ext cx="1095942" cy="1095942"/>
          </a:xfrm>
          <a:prstGeom prst="rect">
            <a:avLst/>
          </a:prstGeom>
        </p:spPr>
      </p:pic>
      <p:sp>
        <p:nvSpPr>
          <p:cNvPr id="11" name="Forme libre 10"/>
          <p:cNvSpPr/>
          <p:nvPr/>
        </p:nvSpPr>
        <p:spPr>
          <a:xfrm>
            <a:off x="-99682" y="301439"/>
            <a:ext cx="6615898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79512" y="380847"/>
            <a:ext cx="6120680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</a:t>
            </a:r>
            <a:r>
              <a:rPr lang="fr-CA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4 – Part A</a:t>
            </a:r>
          </a:p>
          <a:p>
            <a:pPr lvl="0">
              <a:defRPr/>
            </a:pP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Push, Pull, </a:t>
            </a:r>
            <a:r>
              <a:rPr lang="fr-CA" sz="36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Turn</a:t>
            </a: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!</a:t>
            </a:r>
            <a:endParaRPr kumimoji="0" lang="fr-C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erman Beauty" panose="02000500000000000000" pitchFamily="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3528" y="5493039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400" dirty="0" err="1">
                <a:solidFill>
                  <a:srgbClr val="104C6C"/>
                </a:solidFill>
                <a:latin typeface="German Beauty" panose="02000500000000000000" pitchFamily="2" charset="0"/>
              </a:rPr>
              <a:t>Identify</a:t>
            </a:r>
            <a:r>
              <a:rPr lang="fr-CA" sz="2400" dirty="0">
                <a:solidFill>
                  <a:srgbClr val="104C6C"/>
                </a:solidFill>
                <a:latin typeface="German Beauty" panose="02000500000000000000" pitchFamily="2" charset="0"/>
              </a:rPr>
              <a:t> the type of motion…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907704" y="6029016"/>
            <a:ext cx="5184576" cy="510778"/>
          </a:xfrm>
          <a:prstGeom prst="round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CA" sz="24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Rotation or translation ?</a:t>
            </a:r>
          </a:p>
        </p:txBody>
      </p:sp>
      <p:sp>
        <p:nvSpPr>
          <p:cNvPr id="2" name="Rectangle à coins arrondis 1"/>
          <p:cNvSpPr/>
          <p:nvPr/>
        </p:nvSpPr>
        <p:spPr>
          <a:xfrm>
            <a:off x="543971" y="2213792"/>
            <a:ext cx="5328592" cy="2553891"/>
          </a:xfrm>
          <a:prstGeom prst="roundRect">
            <a:avLst/>
          </a:prstGeom>
          <a:solidFill>
            <a:schemeClr val="bg1">
              <a:alpha val="46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Indicate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whether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the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movable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part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makes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a </a:t>
            </a:r>
            <a:r>
              <a:rPr lang="fr-CA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translational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or a  </a:t>
            </a:r>
            <a:r>
              <a:rPr lang="fr-CA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rotational</a:t>
            </a:r>
            <a:r>
              <a:rPr lang="fr-CA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motion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. </a:t>
            </a:r>
            <a:endParaRPr lang="fr-CA" dirty="0" smtClean="0">
              <a:solidFill>
                <a:srgbClr val="104C6C"/>
              </a:solidFill>
              <a:latin typeface="ITC Avant Garde Gothic" panose="02000503000000000000" pitchFamily="50" charset="0"/>
            </a:endParaRPr>
          </a:p>
          <a:p>
            <a:endParaRPr lang="fr-CA" dirty="0" smtClean="0">
              <a:solidFill>
                <a:srgbClr val="104C6C"/>
              </a:solidFill>
              <a:latin typeface="ITC Avant Garde Gothic" panose="02000503000000000000" pitchFamily="50" charset="0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fr-CA" dirty="0" smtClean="0">
                <a:solidFill>
                  <a:srgbClr val="104C6C"/>
                </a:solidFill>
                <a:latin typeface="ITC Avant Garde Gothic" panose="02000503000000000000" pitchFamily="50" charset="0"/>
              </a:rPr>
              <a:t>In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your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student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handbook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,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draw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an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arrow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that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represents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: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where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the force must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be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applied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to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displace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the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movable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part; the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resulting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motion.</a:t>
            </a:r>
          </a:p>
        </p:txBody>
      </p:sp>
      <p:pic>
        <p:nvPicPr>
          <p:cNvPr id="15" name="Image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495374"/>
            <a:ext cx="2139315" cy="1990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104C6C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869" y="619002"/>
            <a:ext cx="1079960" cy="107996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749" y="286244"/>
            <a:ext cx="1081758" cy="1081758"/>
          </a:xfrm>
          <a:prstGeom prst="rect">
            <a:avLst/>
          </a:prstGeom>
        </p:spPr>
      </p:pic>
      <p:pic>
        <p:nvPicPr>
          <p:cNvPr id="17" name="Espace réservé du contenu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" y="6554451"/>
            <a:ext cx="1369118" cy="21650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280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633" y="656293"/>
            <a:ext cx="1095942" cy="1095942"/>
          </a:xfrm>
          <a:prstGeom prst="rect">
            <a:avLst/>
          </a:prstGeom>
        </p:spPr>
      </p:pic>
      <p:sp>
        <p:nvSpPr>
          <p:cNvPr id="11" name="Forme libre 10"/>
          <p:cNvSpPr/>
          <p:nvPr/>
        </p:nvSpPr>
        <p:spPr>
          <a:xfrm>
            <a:off x="-99682" y="301439"/>
            <a:ext cx="6615898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79512" y="380847"/>
            <a:ext cx="6120680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4 – Part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Push, Pull, </a:t>
            </a:r>
            <a:r>
              <a:rPr kumimoji="0" lang="fr-CA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Turn</a:t>
            </a:r>
            <a:r>
              <a:rPr kumimoji="0" lang="fr-C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!</a:t>
            </a:r>
          </a:p>
        </p:txBody>
      </p:sp>
      <p:sp>
        <p:nvSpPr>
          <p:cNvPr id="7" name="Rectangle 6"/>
          <p:cNvSpPr/>
          <p:nvPr/>
        </p:nvSpPr>
        <p:spPr>
          <a:xfrm>
            <a:off x="323528" y="5493039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Identify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the type of motion …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907704" y="6029016"/>
            <a:ext cx="5184576" cy="510778"/>
          </a:xfrm>
          <a:prstGeom prst="round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Rotation or translation ?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869" y="619002"/>
            <a:ext cx="1079960" cy="107996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749" y="286244"/>
            <a:ext cx="1081758" cy="1081758"/>
          </a:xfrm>
          <a:prstGeom prst="rect">
            <a:avLst/>
          </a:prstGeom>
        </p:spPr>
      </p:pic>
      <p:pic>
        <p:nvPicPr>
          <p:cNvPr id="3076" name="Picture 4" descr="https://lh6.googleusercontent.com/7pABrINbIaN_GaFQswiG2EB0gYkh4AL82pPaFcyHLQLsD_6gZRDzmVb59Kgn4zmdSrMpVNyUJFbf78ouNrMcSBwwHZj66kgoHt9lUdBTb3McvYxAcCbuzMQZiN4QOGuiNeFAC0p3yk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515760"/>
            <a:ext cx="2599939" cy="1949954"/>
          </a:xfrm>
          <a:prstGeom prst="rect">
            <a:avLst/>
          </a:prstGeom>
          <a:noFill/>
          <a:ln>
            <a:solidFill>
              <a:srgbClr val="104C6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Espace réservé du contenu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" y="6554451"/>
            <a:ext cx="1369118" cy="21650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  <p:sp>
        <p:nvSpPr>
          <p:cNvPr id="18" name="Rectangle à coins arrondis 17"/>
          <p:cNvSpPr/>
          <p:nvPr/>
        </p:nvSpPr>
        <p:spPr>
          <a:xfrm>
            <a:off x="543971" y="2213792"/>
            <a:ext cx="5328592" cy="2553891"/>
          </a:xfrm>
          <a:prstGeom prst="roundRect">
            <a:avLst/>
          </a:prstGeom>
          <a:solidFill>
            <a:schemeClr val="bg1">
              <a:alpha val="46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Indicate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whether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the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movable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part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makes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a </a:t>
            </a:r>
            <a:r>
              <a:rPr lang="fr-CA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translational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or a  </a:t>
            </a:r>
            <a:r>
              <a:rPr lang="fr-CA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rotational</a:t>
            </a:r>
            <a:r>
              <a:rPr lang="fr-CA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motion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. </a:t>
            </a:r>
            <a:endParaRPr lang="fr-CA" dirty="0" smtClean="0">
              <a:solidFill>
                <a:srgbClr val="104C6C"/>
              </a:solidFill>
              <a:latin typeface="ITC Avant Garde Gothic" panose="02000503000000000000" pitchFamily="50" charset="0"/>
            </a:endParaRPr>
          </a:p>
          <a:p>
            <a:endParaRPr lang="fr-CA" dirty="0" smtClean="0">
              <a:solidFill>
                <a:srgbClr val="104C6C"/>
              </a:solidFill>
              <a:latin typeface="ITC Avant Garde Gothic" panose="02000503000000000000" pitchFamily="50" charset="0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fr-CA" dirty="0" smtClean="0">
                <a:solidFill>
                  <a:srgbClr val="104C6C"/>
                </a:solidFill>
                <a:latin typeface="ITC Avant Garde Gothic" panose="02000503000000000000" pitchFamily="50" charset="0"/>
              </a:rPr>
              <a:t>In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your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student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handbook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,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draw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an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arrow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that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represents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: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where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the force must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be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applied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to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displace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the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movable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part; the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resulting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motion.</a:t>
            </a:r>
          </a:p>
        </p:txBody>
      </p:sp>
    </p:spTree>
    <p:extLst>
      <p:ext uri="{BB962C8B-B14F-4D97-AF65-F5344CB8AC3E}">
        <p14:creationId xmlns:p14="http://schemas.microsoft.com/office/powerpoint/2010/main" val="3239629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633" y="656293"/>
            <a:ext cx="1095942" cy="1095942"/>
          </a:xfrm>
          <a:prstGeom prst="rect">
            <a:avLst/>
          </a:prstGeom>
        </p:spPr>
      </p:pic>
      <p:sp>
        <p:nvSpPr>
          <p:cNvPr id="11" name="Forme libre 10"/>
          <p:cNvSpPr/>
          <p:nvPr/>
        </p:nvSpPr>
        <p:spPr>
          <a:xfrm>
            <a:off x="-99682" y="301439"/>
            <a:ext cx="6615898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79512" y="380847"/>
            <a:ext cx="6120680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4 – Part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Push, Pull, </a:t>
            </a:r>
            <a:r>
              <a:rPr kumimoji="0" lang="fr-CA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Turn</a:t>
            </a:r>
            <a:r>
              <a:rPr kumimoji="0" lang="fr-C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!</a:t>
            </a:r>
          </a:p>
        </p:txBody>
      </p:sp>
      <p:sp>
        <p:nvSpPr>
          <p:cNvPr id="7" name="Rectangle 6"/>
          <p:cNvSpPr/>
          <p:nvPr/>
        </p:nvSpPr>
        <p:spPr>
          <a:xfrm>
            <a:off x="323528" y="5493039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Identify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the type of motion …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907704" y="6029016"/>
            <a:ext cx="5184576" cy="510778"/>
          </a:xfrm>
          <a:prstGeom prst="round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Rotation or translation ?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869" y="619002"/>
            <a:ext cx="1079960" cy="107996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749" y="286244"/>
            <a:ext cx="1081758" cy="1081758"/>
          </a:xfrm>
          <a:prstGeom prst="rect">
            <a:avLst/>
          </a:prstGeom>
        </p:spPr>
      </p:pic>
      <p:pic>
        <p:nvPicPr>
          <p:cNvPr id="14" name="Espace réservé du contenu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" y="6554451"/>
            <a:ext cx="1369118" cy="216502"/>
          </a:xfrm>
          <a:prstGeom prst="rect">
            <a:avLst/>
          </a:prstGeom>
        </p:spPr>
      </p:pic>
      <p:pic>
        <p:nvPicPr>
          <p:cNvPr id="17" name="Picture 2" descr="https://lh3.googleusercontent.com/PVxF0K0QdKPws6G1kYBqQspVE_5TrhonrJ04xYLryz0nX56SXuolEYFTiZLIv3jJqd0c_-3zuuLRNECqm8xsHS3Z2TV4d-HzwBMUEAljy_9uWiuMHWYb056bCjWhHaF22H5M5SNqYWE">
            <a:extLst>
              <a:ext uri="{FF2B5EF4-FFF2-40B4-BE49-F238E27FC236}">
                <a16:creationId xmlns:a16="http://schemas.microsoft.com/office/drawing/2014/main" id="{71C69BDF-57CD-6946-BD45-BD918D0778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376669"/>
            <a:ext cx="2298401" cy="2298401"/>
          </a:xfrm>
          <a:prstGeom prst="rect">
            <a:avLst/>
          </a:prstGeom>
          <a:noFill/>
          <a:ln>
            <a:solidFill>
              <a:srgbClr val="104C6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à coins arrondis 17"/>
          <p:cNvSpPr/>
          <p:nvPr/>
        </p:nvSpPr>
        <p:spPr>
          <a:xfrm>
            <a:off x="543971" y="2213792"/>
            <a:ext cx="5328592" cy="2553891"/>
          </a:xfrm>
          <a:prstGeom prst="roundRect">
            <a:avLst/>
          </a:prstGeom>
          <a:solidFill>
            <a:schemeClr val="bg1">
              <a:alpha val="46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Indicate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whether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the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movable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part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makes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a </a:t>
            </a:r>
            <a:r>
              <a:rPr lang="fr-CA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translational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or a  </a:t>
            </a:r>
            <a:r>
              <a:rPr lang="fr-CA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rotational</a:t>
            </a:r>
            <a:r>
              <a:rPr lang="fr-CA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motion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. </a:t>
            </a:r>
            <a:endParaRPr lang="fr-CA" dirty="0" smtClean="0">
              <a:solidFill>
                <a:srgbClr val="104C6C"/>
              </a:solidFill>
              <a:latin typeface="ITC Avant Garde Gothic" panose="02000503000000000000" pitchFamily="50" charset="0"/>
            </a:endParaRPr>
          </a:p>
          <a:p>
            <a:endParaRPr lang="fr-CA" dirty="0" smtClean="0">
              <a:solidFill>
                <a:srgbClr val="104C6C"/>
              </a:solidFill>
              <a:latin typeface="ITC Avant Garde Gothic" panose="02000503000000000000" pitchFamily="50" charset="0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fr-CA" dirty="0" smtClean="0">
                <a:solidFill>
                  <a:srgbClr val="104C6C"/>
                </a:solidFill>
                <a:latin typeface="ITC Avant Garde Gothic" panose="02000503000000000000" pitchFamily="50" charset="0"/>
              </a:rPr>
              <a:t>In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your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student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handbook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,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draw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an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arrow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that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represents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: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where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the force must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be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applied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to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displace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the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movable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part; the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resulting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motion.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558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633" y="656293"/>
            <a:ext cx="1095942" cy="1095942"/>
          </a:xfrm>
          <a:prstGeom prst="rect">
            <a:avLst/>
          </a:prstGeom>
        </p:spPr>
      </p:pic>
      <p:sp>
        <p:nvSpPr>
          <p:cNvPr id="11" name="Forme libre 10"/>
          <p:cNvSpPr/>
          <p:nvPr/>
        </p:nvSpPr>
        <p:spPr>
          <a:xfrm>
            <a:off x="-99682" y="301439"/>
            <a:ext cx="6615898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79512" y="380847"/>
            <a:ext cx="6120680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4 – Part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Push, Pull, </a:t>
            </a:r>
            <a:r>
              <a:rPr kumimoji="0" lang="fr-CA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Turn</a:t>
            </a:r>
            <a:r>
              <a:rPr kumimoji="0" lang="fr-C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!</a:t>
            </a:r>
          </a:p>
        </p:txBody>
      </p:sp>
      <p:sp>
        <p:nvSpPr>
          <p:cNvPr id="7" name="Rectangle 6"/>
          <p:cNvSpPr/>
          <p:nvPr/>
        </p:nvSpPr>
        <p:spPr>
          <a:xfrm>
            <a:off x="323528" y="5493039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Identify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the type of motion …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907704" y="6029016"/>
            <a:ext cx="5184576" cy="510778"/>
          </a:xfrm>
          <a:prstGeom prst="round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Rotation or translation ?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869" y="619002"/>
            <a:ext cx="1079960" cy="107996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749" y="286244"/>
            <a:ext cx="1081758" cy="1081758"/>
          </a:xfrm>
          <a:prstGeom prst="rect">
            <a:avLst/>
          </a:prstGeom>
        </p:spPr>
      </p:pic>
      <p:pic>
        <p:nvPicPr>
          <p:cNvPr id="14" name="Espace réservé du contenu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" y="6554451"/>
            <a:ext cx="1369118" cy="216502"/>
          </a:xfrm>
          <a:prstGeom prst="rect">
            <a:avLst/>
          </a:prstGeom>
        </p:spPr>
      </p:pic>
      <p:pic>
        <p:nvPicPr>
          <p:cNvPr id="18" name="Image 13">
            <a:extLst>
              <a:ext uri="{FF2B5EF4-FFF2-40B4-BE49-F238E27FC236}">
                <a16:creationId xmlns:a16="http://schemas.microsoft.com/office/drawing/2014/main" id="{26485E65-C954-174A-93AC-503C01ABC3C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574" y="2447245"/>
            <a:ext cx="2114550" cy="2114550"/>
          </a:xfrm>
          <a:prstGeom prst="round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17" name="Rectangle à coins arrondis 16"/>
          <p:cNvSpPr/>
          <p:nvPr/>
        </p:nvSpPr>
        <p:spPr>
          <a:xfrm>
            <a:off x="543971" y="2213792"/>
            <a:ext cx="5328592" cy="2553891"/>
          </a:xfrm>
          <a:prstGeom prst="roundRect">
            <a:avLst/>
          </a:prstGeom>
          <a:solidFill>
            <a:schemeClr val="bg1">
              <a:alpha val="46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Indicate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whether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the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movable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part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makes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a </a:t>
            </a:r>
            <a:r>
              <a:rPr lang="fr-CA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translational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or a  </a:t>
            </a:r>
            <a:r>
              <a:rPr lang="fr-CA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rotational</a:t>
            </a:r>
            <a:r>
              <a:rPr lang="fr-CA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motion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. </a:t>
            </a:r>
            <a:endParaRPr lang="fr-CA" dirty="0" smtClean="0">
              <a:solidFill>
                <a:srgbClr val="104C6C"/>
              </a:solidFill>
              <a:latin typeface="ITC Avant Garde Gothic" panose="02000503000000000000" pitchFamily="50" charset="0"/>
            </a:endParaRPr>
          </a:p>
          <a:p>
            <a:endParaRPr lang="fr-CA" dirty="0" smtClean="0">
              <a:solidFill>
                <a:srgbClr val="104C6C"/>
              </a:solidFill>
              <a:latin typeface="ITC Avant Garde Gothic" panose="02000503000000000000" pitchFamily="50" charset="0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fr-CA" dirty="0" smtClean="0">
                <a:solidFill>
                  <a:srgbClr val="104C6C"/>
                </a:solidFill>
                <a:latin typeface="ITC Avant Garde Gothic" panose="02000503000000000000" pitchFamily="50" charset="0"/>
              </a:rPr>
              <a:t>In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your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student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handbook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,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draw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an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arrow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that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represents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: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where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the force must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be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applied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to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displace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the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movable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part; the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resulting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motion.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022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633" y="656293"/>
            <a:ext cx="1095942" cy="1095942"/>
          </a:xfrm>
          <a:prstGeom prst="rect">
            <a:avLst/>
          </a:prstGeom>
        </p:spPr>
      </p:pic>
      <p:sp>
        <p:nvSpPr>
          <p:cNvPr id="11" name="Forme libre 10"/>
          <p:cNvSpPr/>
          <p:nvPr/>
        </p:nvSpPr>
        <p:spPr>
          <a:xfrm>
            <a:off x="-99682" y="301439"/>
            <a:ext cx="6615898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79512" y="380847"/>
            <a:ext cx="6120680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4 – Part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Push, Pull, </a:t>
            </a:r>
            <a:r>
              <a:rPr kumimoji="0" lang="fr-CA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Turn</a:t>
            </a:r>
            <a:r>
              <a:rPr kumimoji="0" lang="fr-C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!</a:t>
            </a:r>
          </a:p>
        </p:txBody>
      </p:sp>
      <p:sp>
        <p:nvSpPr>
          <p:cNvPr id="7" name="Rectangle 6"/>
          <p:cNvSpPr/>
          <p:nvPr/>
        </p:nvSpPr>
        <p:spPr>
          <a:xfrm>
            <a:off x="323528" y="5493039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Identify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the type of motion …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907704" y="6029016"/>
            <a:ext cx="5184576" cy="510778"/>
          </a:xfrm>
          <a:prstGeom prst="round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Rotation or translation ?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869" y="619002"/>
            <a:ext cx="1079960" cy="107996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749" y="286244"/>
            <a:ext cx="1081758" cy="1081758"/>
          </a:xfrm>
          <a:prstGeom prst="rect">
            <a:avLst/>
          </a:prstGeom>
        </p:spPr>
      </p:pic>
      <p:pic>
        <p:nvPicPr>
          <p:cNvPr id="14" name="Espace réservé du contenu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" y="6554451"/>
            <a:ext cx="1369118" cy="216502"/>
          </a:xfrm>
          <a:prstGeom prst="rect">
            <a:avLst/>
          </a:prstGeom>
        </p:spPr>
      </p:pic>
      <p:pic>
        <p:nvPicPr>
          <p:cNvPr id="17" name="Image 3">
            <a:extLst>
              <a:ext uri="{FF2B5EF4-FFF2-40B4-BE49-F238E27FC236}">
                <a16:creationId xmlns:a16="http://schemas.microsoft.com/office/drawing/2014/main" id="{2C55A52D-4B1D-4A45-877E-8AEFD4301E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134" y="2493887"/>
            <a:ext cx="2452460" cy="2083882"/>
          </a:xfrm>
          <a:prstGeom prst="rect">
            <a:avLst/>
          </a:prstGeom>
          <a:ln>
            <a:solidFill>
              <a:srgbClr val="104C6C"/>
            </a:solidFill>
          </a:ln>
        </p:spPr>
      </p:pic>
      <p:sp>
        <p:nvSpPr>
          <p:cNvPr id="18" name="Rectangle à coins arrondis 17"/>
          <p:cNvSpPr/>
          <p:nvPr/>
        </p:nvSpPr>
        <p:spPr>
          <a:xfrm>
            <a:off x="543971" y="2213792"/>
            <a:ext cx="5328592" cy="2553891"/>
          </a:xfrm>
          <a:prstGeom prst="roundRect">
            <a:avLst/>
          </a:prstGeom>
          <a:solidFill>
            <a:schemeClr val="bg1">
              <a:alpha val="46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Indicate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whether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the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movable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part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makes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a </a:t>
            </a:r>
            <a:r>
              <a:rPr lang="fr-CA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translational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or a  </a:t>
            </a:r>
            <a:r>
              <a:rPr lang="fr-CA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rotational</a:t>
            </a:r>
            <a:r>
              <a:rPr lang="fr-CA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motion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. </a:t>
            </a:r>
            <a:endParaRPr lang="fr-CA" dirty="0" smtClean="0">
              <a:solidFill>
                <a:srgbClr val="104C6C"/>
              </a:solidFill>
              <a:latin typeface="ITC Avant Garde Gothic" panose="02000503000000000000" pitchFamily="50" charset="0"/>
            </a:endParaRPr>
          </a:p>
          <a:p>
            <a:endParaRPr lang="fr-CA" dirty="0" smtClean="0">
              <a:solidFill>
                <a:srgbClr val="104C6C"/>
              </a:solidFill>
              <a:latin typeface="ITC Avant Garde Gothic" panose="02000503000000000000" pitchFamily="50" charset="0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fr-CA" dirty="0" smtClean="0">
                <a:solidFill>
                  <a:srgbClr val="104C6C"/>
                </a:solidFill>
                <a:latin typeface="ITC Avant Garde Gothic" panose="02000503000000000000" pitchFamily="50" charset="0"/>
              </a:rPr>
              <a:t>In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your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student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handbook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,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draw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an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arrow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that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represents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: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where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the force must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be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applied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to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displace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the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movable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part; the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resulting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motion.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86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633" y="656293"/>
            <a:ext cx="1095942" cy="1095942"/>
          </a:xfrm>
          <a:prstGeom prst="rect">
            <a:avLst/>
          </a:prstGeom>
        </p:spPr>
      </p:pic>
      <p:sp>
        <p:nvSpPr>
          <p:cNvPr id="11" name="Forme libre 10"/>
          <p:cNvSpPr/>
          <p:nvPr/>
        </p:nvSpPr>
        <p:spPr>
          <a:xfrm>
            <a:off x="-99682" y="301439"/>
            <a:ext cx="6615898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79512" y="380847"/>
            <a:ext cx="6120680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4 – Part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Push, Pull, </a:t>
            </a:r>
            <a:r>
              <a:rPr kumimoji="0" lang="fr-CA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Turn</a:t>
            </a:r>
            <a:r>
              <a:rPr kumimoji="0" lang="fr-C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!</a:t>
            </a:r>
          </a:p>
        </p:txBody>
      </p:sp>
      <p:sp>
        <p:nvSpPr>
          <p:cNvPr id="7" name="Rectangle 6"/>
          <p:cNvSpPr/>
          <p:nvPr/>
        </p:nvSpPr>
        <p:spPr>
          <a:xfrm>
            <a:off x="323528" y="5493039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Identify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the type of motion …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907704" y="6029016"/>
            <a:ext cx="5184576" cy="510778"/>
          </a:xfrm>
          <a:prstGeom prst="round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Rotation or translation ?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869" y="619002"/>
            <a:ext cx="1079960" cy="107996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749" y="286244"/>
            <a:ext cx="1081758" cy="1081758"/>
          </a:xfrm>
          <a:prstGeom prst="rect">
            <a:avLst/>
          </a:prstGeom>
        </p:spPr>
      </p:pic>
      <p:pic>
        <p:nvPicPr>
          <p:cNvPr id="14" name="Espace réservé du contenu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" y="6554451"/>
            <a:ext cx="1369118" cy="216502"/>
          </a:xfrm>
          <a:prstGeom prst="rect">
            <a:avLst/>
          </a:prstGeom>
        </p:spPr>
      </p:pic>
      <p:pic>
        <p:nvPicPr>
          <p:cNvPr id="18" name="Image 13">
            <a:extLst>
              <a:ext uri="{FF2B5EF4-FFF2-40B4-BE49-F238E27FC236}">
                <a16:creationId xmlns:a16="http://schemas.microsoft.com/office/drawing/2014/main" id="{80A5F9BA-7321-2346-9544-B0F660D77D08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902" y="2484756"/>
            <a:ext cx="2133600" cy="2133600"/>
          </a:xfrm>
          <a:prstGeom prst="roundRect">
            <a:avLst/>
          </a:prstGeom>
          <a:ln>
            <a:solidFill>
              <a:srgbClr val="104C6C"/>
            </a:solidFill>
          </a:ln>
        </p:spPr>
      </p:pic>
      <p:sp>
        <p:nvSpPr>
          <p:cNvPr id="17" name="Rectangle à coins arrondis 16"/>
          <p:cNvSpPr/>
          <p:nvPr/>
        </p:nvSpPr>
        <p:spPr>
          <a:xfrm>
            <a:off x="543971" y="2213792"/>
            <a:ext cx="5328592" cy="2553891"/>
          </a:xfrm>
          <a:prstGeom prst="roundRect">
            <a:avLst/>
          </a:prstGeom>
          <a:solidFill>
            <a:schemeClr val="bg1">
              <a:alpha val="46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Indicate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whether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the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movable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part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makes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a </a:t>
            </a:r>
            <a:r>
              <a:rPr lang="fr-CA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translational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or a  </a:t>
            </a:r>
            <a:r>
              <a:rPr lang="fr-CA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rotational</a:t>
            </a:r>
            <a:r>
              <a:rPr lang="fr-CA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motion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. </a:t>
            </a:r>
            <a:endParaRPr lang="fr-CA" dirty="0" smtClean="0">
              <a:solidFill>
                <a:srgbClr val="104C6C"/>
              </a:solidFill>
              <a:latin typeface="ITC Avant Garde Gothic" panose="02000503000000000000" pitchFamily="50" charset="0"/>
            </a:endParaRPr>
          </a:p>
          <a:p>
            <a:endParaRPr lang="fr-CA" dirty="0" smtClean="0">
              <a:solidFill>
                <a:srgbClr val="104C6C"/>
              </a:solidFill>
              <a:latin typeface="ITC Avant Garde Gothic" panose="02000503000000000000" pitchFamily="50" charset="0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fr-CA" dirty="0" smtClean="0">
                <a:solidFill>
                  <a:srgbClr val="104C6C"/>
                </a:solidFill>
                <a:latin typeface="ITC Avant Garde Gothic" panose="02000503000000000000" pitchFamily="50" charset="0"/>
              </a:rPr>
              <a:t>In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your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student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handbook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,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draw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an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arrow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that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represents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: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where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the force must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be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applied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to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displace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the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movable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part; the </a:t>
            </a:r>
            <a:r>
              <a:rPr lang="fr-CA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resulting</a:t>
            </a:r>
            <a:r>
              <a:rPr lang="fr-CA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motion.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786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e libre 10"/>
          <p:cNvSpPr/>
          <p:nvPr/>
        </p:nvSpPr>
        <p:spPr>
          <a:xfrm>
            <a:off x="-99682" y="301439"/>
            <a:ext cx="4392488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94712" y="391755"/>
            <a:ext cx="4392488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Setting the stage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The Challenge</a:t>
            </a:r>
            <a:endParaRPr kumimoji="0" lang="fr-C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erman Beauty" panose="02000500000000000000" pitchFamily="2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151629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400" dirty="0" err="1">
                <a:solidFill>
                  <a:srgbClr val="104C6C"/>
                </a:solidFill>
                <a:latin typeface="German Beauty" panose="02000500000000000000" pitchFamily="2" charset="0"/>
              </a:rPr>
              <a:t>Each</a:t>
            </a:r>
            <a:r>
              <a:rPr lang="fr-CA" sz="2400" dirty="0">
                <a:solidFill>
                  <a:srgbClr val="104C6C"/>
                </a:solidFill>
                <a:latin typeface="German Beauty" panose="02000500000000000000" pitchFamily="2" charset="0"/>
              </a:rPr>
              <a:t> objet </a:t>
            </a:r>
            <a:r>
              <a:rPr lang="fr-CA" sz="2400" dirty="0" err="1">
                <a:solidFill>
                  <a:srgbClr val="104C6C"/>
                </a:solidFill>
                <a:latin typeface="German Beauty" panose="02000500000000000000" pitchFamily="2" charset="0"/>
              </a:rPr>
              <a:t>that</a:t>
            </a:r>
            <a:r>
              <a:rPr lang="fr-CA" sz="2400" dirty="0">
                <a:solidFill>
                  <a:srgbClr val="104C6C"/>
                </a:solidFill>
                <a:latin typeface="German Beauty" panose="02000500000000000000" pitchFamily="2" charset="0"/>
              </a:rPr>
              <a:t> </a:t>
            </a:r>
            <a:r>
              <a:rPr lang="fr-CA" sz="2400" dirty="0" err="1">
                <a:solidFill>
                  <a:srgbClr val="104C6C"/>
                </a:solidFill>
                <a:latin typeface="German Beauty" panose="02000500000000000000" pitchFamily="2" charset="0"/>
              </a:rPr>
              <a:t>is</a:t>
            </a:r>
            <a:r>
              <a:rPr lang="fr-CA" sz="2400" dirty="0">
                <a:solidFill>
                  <a:srgbClr val="104C6C"/>
                </a:solidFill>
                <a:latin typeface="German Beauty" panose="02000500000000000000" pitchFamily="2" charset="0"/>
              </a:rPr>
              <a:t> </a:t>
            </a:r>
            <a:r>
              <a:rPr lang="fr-CA" sz="2400" dirty="0" err="1">
                <a:solidFill>
                  <a:srgbClr val="104C6C"/>
                </a:solidFill>
                <a:latin typeface="German Beauty" panose="02000500000000000000" pitchFamily="2" charset="0"/>
              </a:rPr>
              <a:t>sorted</a:t>
            </a:r>
            <a:r>
              <a:rPr lang="fr-CA" sz="2400" dirty="0">
                <a:solidFill>
                  <a:srgbClr val="104C6C"/>
                </a:solidFill>
                <a:latin typeface="German Beauty" panose="02000500000000000000" pitchFamily="2" charset="0"/>
              </a:rPr>
              <a:t> </a:t>
            </a:r>
            <a:r>
              <a:rPr lang="fr-CA" sz="2400" dirty="0" err="1">
                <a:solidFill>
                  <a:srgbClr val="104C6C"/>
                </a:solidFill>
                <a:latin typeface="German Beauty" panose="02000500000000000000" pitchFamily="2" charset="0"/>
              </a:rPr>
              <a:t>correctly</a:t>
            </a:r>
            <a:r>
              <a:rPr lang="fr-CA" sz="2400" dirty="0">
                <a:solidFill>
                  <a:srgbClr val="104C6C"/>
                </a:solidFill>
                <a:latin typeface="German Beauty" panose="02000500000000000000" pitchFamily="2" charset="0"/>
              </a:rPr>
              <a:t> </a:t>
            </a:r>
            <a:r>
              <a:rPr lang="fr-CA" sz="2400" dirty="0" err="1">
                <a:solidFill>
                  <a:srgbClr val="104C6C"/>
                </a:solidFill>
                <a:latin typeface="German Beauty" panose="02000500000000000000" pitchFamily="2" charset="0"/>
              </a:rPr>
              <a:t>is</a:t>
            </a:r>
            <a:r>
              <a:rPr lang="fr-CA" sz="2400" dirty="0">
                <a:solidFill>
                  <a:srgbClr val="104C6C"/>
                </a:solidFill>
                <a:latin typeface="German Beauty" panose="02000500000000000000" pitchFamily="2" charset="0"/>
              </a:rPr>
              <a:t> </a:t>
            </a:r>
            <a:r>
              <a:rPr lang="fr-CA" sz="2400" dirty="0" err="1">
                <a:solidFill>
                  <a:srgbClr val="104C6C"/>
                </a:solidFill>
                <a:latin typeface="German Beauty" panose="02000500000000000000" pitchFamily="2" charset="0"/>
              </a:rPr>
              <a:t>worth</a:t>
            </a:r>
            <a:r>
              <a:rPr lang="fr-CA" sz="2400" dirty="0">
                <a:solidFill>
                  <a:srgbClr val="104C6C"/>
                </a:solidFill>
                <a:latin typeface="German Beauty" panose="02000500000000000000" pitchFamily="2" charset="0"/>
              </a:rPr>
              <a:t> </a:t>
            </a:r>
            <a:r>
              <a:rPr lang="fr-CA" sz="2400" dirty="0" smtClean="0">
                <a:solidFill>
                  <a:srgbClr val="104C6C"/>
                </a:solidFill>
                <a:latin typeface="German Beauty" panose="02000500000000000000" pitchFamily="2" charset="0"/>
              </a:rPr>
              <a:t>100 </a:t>
            </a:r>
            <a:r>
              <a:rPr lang="fr-CA" sz="2400" dirty="0">
                <a:solidFill>
                  <a:srgbClr val="104C6C"/>
                </a:solidFill>
                <a:latin typeface="German Beauty" panose="02000500000000000000" pitchFamily="2" charset="0"/>
              </a:rPr>
              <a:t>points. 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206679" y="2209938"/>
            <a:ext cx="3086127" cy="1566386"/>
          </a:xfrm>
          <a:prstGeom prst="roundRect">
            <a:avLst/>
          </a:prstGeom>
          <a:solidFill>
            <a:srgbClr val="FED21F">
              <a:alpha val="48000"/>
            </a:srgbClr>
          </a:solidFill>
          <a:ln w="28575">
            <a:solidFill>
              <a:srgbClr val="A7870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2000" b="1" dirty="0">
                <a:latin typeface="ITC Avant Garde Gothic" panose="02000503000000000000" pitchFamily="50" charset="0"/>
              </a:rPr>
              <a:t>Cycle </a:t>
            </a:r>
            <a:r>
              <a:rPr lang="fr-CA" sz="2000" b="1" dirty="0" smtClean="0">
                <a:latin typeface="ITC Avant Garde Gothic" panose="02000503000000000000" pitchFamily="50" charset="0"/>
              </a:rPr>
              <a:t>1</a:t>
            </a:r>
          </a:p>
          <a:p>
            <a:pPr algn="ctr"/>
            <a:endParaRPr lang="fr-CA" sz="1200" b="1" dirty="0">
              <a:latin typeface="ITC Avant Garde Gothic" panose="02000503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latin typeface="ITC Avant Garde Gothic" panose="02000503000000000000" pitchFamily="50" charset="0"/>
              </a:rPr>
              <a:t>5 macaronis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latin typeface="ITC Avant Garde Gothic" panose="02000503000000000000" pitchFamily="50" charset="0"/>
              </a:rPr>
              <a:t>5 </a:t>
            </a:r>
            <a:r>
              <a:rPr lang="fr-CA" dirty="0" err="1">
                <a:latin typeface="ITC Avant Garde Gothic" panose="02000503000000000000" pitchFamily="50" charset="0"/>
              </a:rPr>
              <a:t>marbles</a:t>
            </a:r>
            <a:endParaRPr lang="fr-CA" dirty="0">
              <a:latin typeface="ITC Avant Garde Gothic" panose="02000503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latin typeface="ITC Avant Garde Gothic" panose="02000503000000000000" pitchFamily="50" charset="0"/>
              </a:rPr>
              <a:t>5 </a:t>
            </a:r>
            <a:r>
              <a:rPr lang="fr-CA" dirty="0" err="1">
                <a:latin typeface="ITC Avant Garde Gothic" panose="02000503000000000000" pitchFamily="50" charset="0"/>
              </a:rPr>
              <a:t>ping</a:t>
            </a:r>
            <a:r>
              <a:rPr lang="fr-CA" dirty="0"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latin typeface="ITC Avant Garde Gothic" panose="02000503000000000000" pitchFamily="50" charset="0"/>
              </a:rPr>
              <a:t>pong</a:t>
            </a:r>
            <a:r>
              <a:rPr lang="fr-CA" dirty="0"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latin typeface="ITC Avant Garde Gothic" panose="02000503000000000000" pitchFamily="50" charset="0"/>
              </a:rPr>
              <a:t>balls</a:t>
            </a:r>
            <a:r>
              <a:rPr lang="fr-CA" dirty="0">
                <a:latin typeface="ITC Avant Garde Gothic" panose="02000503000000000000" pitchFamily="50" charset="0"/>
              </a:rPr>
              <a:t> 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4572000" y="2124480"/>
            <a:ext cx="3436848" cy="2009061"/>
          </a:xfrm>
          <a:prstGeom prst="roundRect">
            <a:avLst/>
          </a:prstGeom>
          <a:solidFill>
            <a:srgbClr val="FED21F">
              <a:alpha val="48000"/>
            </a:srgbClr>
          </a:solidFill>
          <a:ln w="28575">
            <a:solidFill>
              <a:srgbClr val="A7870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2000" b="1" dirty="0">
                <a:latin typeface="ITC Avant Garde Gothic" panose="02000503000000000000" pitchFamily="50" charset="0"/>
              </a:rPr>
              <a:t>Cycle </a:t>
            </a:r>
            <a:r>
              <a:rPr lang="fr-CA" sz="2000" b="1" dirty="0" smtClean="0">
                <a:latin typeface="ITC Avant Garde Gothic" panose="02000503000000000000" pitchFamily="50" charset="0"/>
              </a:rPr>
              <a:t>2</a:t>
            </a:r>
          </a:p>
          <a:p>
            <a:pPr algn="ctr"/>
            <a:endParaRPr lang="fr-CA" sz="1200" b="1" dirty="0">
              <a:latin typeface="ITC Avant Garde Gothic" panose="02000503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latin typeface="ITC Avant Garde Gothic" panose="02000503000000000000" pitchFamily="50" charset="0"/>
              </a:rPr>
              <a:t>5 </a:t>
            </a:r>
            <a:r>
              <a:rPr lang="fr-CA" dirty="0" err="1">
                <a:latin typeface="ITC Avant Garde Gothic" panose="02000503000000000000" pitchFamily="50" charset="0"/>
              </a:rPr>
              <a:t>marbles</a:t>
            </a:r>
            <a:endParaRPr lang="fr-CA" dirty="0">
              <a:latin typeface="ITC Avant Garde Gothic" panose="02000503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latin typeface="ITC Avant Garde Gothic" panose="02000503000000000000" pitchFamily="50" charset="0"/>
              </a:rPr>
              <a:t>5 </a:t>
            </a:r>
            <a:r>
              <a:rPr lang="fr-CA" dirty="0" err="1">
                <a:latin typeface="ITC Avant Garde Gothic" panose="02000503000000000000" pitchFamily="50" charset="0"/>
              </a:rPr>
              <a:t>centicubes</a:t>
            </a:r>
            <a:endParaRPr lang="fr-CA" dirty="0">
              <a:latin typeface="ITC Avant Garde Gothic" panose="02000503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solidFill>
                  <a:srgbClr val="000000"/>
                </a:solidFill>
                <a:latin typeface="ITC Avant Garde Gothic" panose="02000503000000000000" pitchFamily="50" charset="0"/>
              </a:rPr>
              <a:t>5 </a:t>
            </a:r>
            <a:r>
              <a:rPr lang="fr-CA" dirty="0" err="1">
                <a:solidFill>
                  <a:srgbClr val="000000"/>
                </a:solidFill>
                <a:latin typeface="ITC Avant Garde Gothic" panose="02000503000000000000" pitchFamily="50" charset="0"/>
              </a:rPr>
              <a:t>metal</a:t>
            </a:r>
            <a:r>
              <a:rPr lang="fr-CA" dirty="0">
                <a:solidFill>
                  <a:srgbClr val="000000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 smtClean="0">
                <a:solidFill>
                  <a:srgbClr val="000000"/>
                </a:solidFill>
                <a:latin typeface="ITC Avant Garde Gothic" panose="02000503000000000000" pitchFamily="50" charset="0"/>
              </a:rPr>
              <a:t>washers</a:t>
            </a:r>
            <a:r>
              <a:rPr lang="fr-CA" dirty="0" smtClean="0">
                <a:solidFill>
                  <a:srgbClr val="000000"/>
                </a:solidFill>
                <a:latin typeface="ITC Avant Garde Gothic" panose="02000503000000000000" pitchFamily="50" charset="0"/>
              </a:rPr>
              <a:t> ½’’ </a:t>
            </a:r>
            <a:r>
              <a:rPr lang="fr-CA" dirty="0">
                <a:solidFill>
                  <a:srgbClr val="000000"/>
                </a:solidFill>
                <a:latin typeface="ITC Avant Garde Gothic" panose="02000503000000000000" pitchFamily="50" charset="0"/>
              </a:rPr>
              <a:t/>
            </a:r>
            <a:br>
              <a:rPr lang="fr-CA" dirty="0">
                <a:solidFill>
                  <a:srgbClr val="000000"/>
                </a:solidFill>
                <a:latin typeface="ITC Avant Garde Gothic" panose="02000503000000000000" pitchFamily="50" charset="0"/>
              </a:rPr>
            </a:br>
            <a:r>
              <a:rPr lang="fr-CA" sz="1200" i="1" dirty="0">
                <a:solidFill>
                  <a:srgbClr val="000000"/>
                </a:solidFill>
                <a:latin typeface="ITC Avant Garde Gothic" panose="02000503000000000000" pitchFamily="50" charset="0"/>
              </a:rPr>
              <a:t>(12,7 mm </a:t>
            </a:r>
            <a:r>
              <a:rPr lang="fr-CA" sz="1200" i="1" dirty="0" err="1">
                <a:solidFill>
                  <a:srgbClr val="000000"/>
                </a:solidFill>
                <a:latin typeface="ITC Avant Garde Gothic" panose="02000503000000000000" pitchFamily="50" charset="0"/>
              </a:rPr>
              <a:t>inside</a:t>
            </a:r>
            <a:r>
              <a:rPr lang="fr-CA" sz="1200" i="1" dirty="0">
                <a:solidFill>
                  <a:srgbClr val="000000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1200" i="1" dirty="0" err="1">
                <a:solidFill>
                  <a:srgbClr val="000000"/>
                </a:solidFill>
                <a:latin typeface="ITC Avant Garde Gothic" panose="02000503000000000000" pitchFamily="50" charset="0"/>
              </a:rPr>
              <a:t>diameter</a:t>
            </a:r>
            <a:r>
              <a:rPr lang="fr-CA" sz="1200" i="1" dirty="0">
                <a:solidFill>
                  <a:srgbClr val="000000"/>
                </a:solidFill>
                <a:latin typeface="ITC Avant Garde Gothic" panose="02000503000000000000" pitchFamily="50" charset="0"/>
              </a:rPr>
              <a:t> and </a:t>
            </a:r>
            <a:br>
              <a:rPr lang="fr-CA" sz="1200" i="1" dirty="0">
                <a:solidFill>
                  <a:srgbClr val="000000"/>
                </a:solidFill>
                <a:latin typeface="ITC Avant Garde Gothic" panose="02000503000000000000" pitchFamily="50" charset="0"/>
              </a:rPr>
            </a:br>
            <a:r>
              <a:rPr lang="fr-CA" sz="1200" i="1" dirty="0">
                <a:solidFill>
                  <a:srgbClr val="000000"/>
                </a:solidFill>
                <a:latin typeface="ITC Avant Garde Gothic" panose="02000503000000000000" pitchFamily="50" charset="0"/>
              </a:rPr>
              <a:t>34,93 mm </a:t>
            </a:r>
            <a:r>
              <a:rPr lang="fr-CA" sz="1200" i="1" dirty="0" err="1">
                <a:solidFill>
                  <a:srgbClr val="000000"/>
                </a:solidFill>
                <a:latin typeface="ITC Avant Garde Gothic" panose="02000503000000000000" pitchFamily="50" charset="0"/>
              </a:rPr>
              <a:t>outside</a:t>
            </a:r>
            <a:r>
              <a:rPr lang="fr-CA" sz="1200" i="1" dirty="0">
                <a:solidFill>
                  <a:srgbClr val="000000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1200" i="1" dirty="0" err="1">
                <a:solidFill>
                  <a:srgbClr val="000000"/>
                </a:solidFill>
                <a:latin typeface="ITC Avant Garde Gothic" panose="02000503000000000000" pitchFamily="50" charset="0"/>
              </a:rPr>
              <a:t>diameter</a:t>
            </a:r>
            <a:r>
              <a:rPr lang="fr-CA" sz="1200" i="1" dirty="0">
                <a:solidFill>
                  <a:srgbClr val="000000"/>
                </a:solidFill>
                <a:latin typeface="ITC Avant Garde Gothic" panose="02000503000000000000" pitchFamily="50" charset="0"/>
              </a:rPr>
              <a:t>)</a:t>
            </a:r>
            <a:r>
              <a:rPr lang="fr-CA" sz="1200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557062" y="4246817"/>
            <a:ext cx="3489944" cy="2009061"/>
          </a:xfrm>
          <a:prstGeom prst="roundRect">
            <a:avLst/>
          </a:prstGeom>
          <a:solidFill>
            <a:srgbClr val="FED21F">
              <a:alpha val="48000"/>
            </a:srgbClr>
          </a:solidFill>
          <a:ln w="28575">
            <a:solidFill>
              <a:srgbClr val="A7870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2000" b="1" dirty="0">
                <a:latin typeface="ITC Avant Garde Gothic" panose="02000503000000000000" pitchFamily="50" charset="0"/>
              </a:rPr>
              <a:t>Cycle </a:t>
            </a:r>
            <a:r>
              <a:rPr lang="fr-CA" sz="2000" b="1" dirty="0" smtClean="0">
                <a:latin typeface="ITC Avant Garde Gothic" panose="02000503000000000000" pitchFamily="50" charset="0"/>
              </a:rPr>
              <a:t>3</a:t>
            </a:r>
          </a:p>
          <a:p>
            <a:pPr algn="ctr"/>
            <a:endParaRPr lang="fr-CA" sz="1200" b="1" dirty="0">
              <a:latin typeface="ITC Avant Garde Gothic" panose="02000503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latin typeface="ITC Avant Garde Gothic" panose="02000503000000000000" pitchFamily="50" charset="0"/>
              </a:rPr>
              <a:t>10 </a:t>
            </a:r>
            <a:r>
              <a:rPr lang="fr-CA" dirty="0" err="1">
                <a:latin typeface="ITC Avant Garde Gothic" panose="02000503000000000000" pitchFamily="50" charset="0"/>
              </a:rPr>
              <a:t>marbles</a:t>
            </a:r>
            <a:endParaRPr lang="fr-CA" dirty="0">
              <a:latin typeface="ITC Avant Garde Gothic" panose="02000503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latin typeface="ITC Avant Garde Gothic" panose="02000503000000000000" pitchFamily="50" charset="0"/>
              </a:rPr>
              <a:t>10 </a:t>
            </a:r>
            <a:r>
              <a:rPr lang="fr-CA" dirty="0" err="1">
                <a:latin typeface="ITC Avant Garde Gothic" panose="02000503000000000000" pitchFamily="50" charset="0"/>
              </a:rPr>
              <a:t>centicubes</a:t>
            </a:r>
            <a:endParaRPr lang="fr-CA" dirty="0">
              <a:latin typeface="ITC Avant Garde Gothic" panose="02000503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solidFill>
                  <a:srgbClr val="000000"/>
                </a:solidFill>
                <a:latin typeface="ITC Avant Garde Gothic" panose="02000503000000000000" pitchFamily="50" charset="0"/>
              </a:rPr>
              <a:t>10 </a:t>
            </a:r>
            <a:r>
              <a:rPr lang="fr-CA" dirty="0" err="1">
                <a:solidFill>
                  <a:srgbClr val="000000"/>
                </a:solidFill>
                <a:latin typeface="ITC Avant Garde Gothic" panose="02000503000000000000" pitchFamily="50" charset="0"/>
              </a:rPr>
              <a:t>metal</a:t>
            </a:r>
            <a:r>
              <a:rPr lang="fr-CA" dirty="0">
                <a:solidFill>
                  <a:srgbClr val="000000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solidFill>
                  <a:srgbClr val="000000"/>
                </a:solidFill>
                <a:latin typeface="ITC Avant Garde Gothic" panose="02000503000000000000" pitchFamily="50" charset="0"/>
              </a:rPr>
              <a:t>washers</a:t>
            </a:r>
            <a:r>
              <a:rPr lang="fr-CA" dirty="0">
                <a:solidFill>
                  <a:srgbClr val="000000"/>
                </a:solidFill>
                <a:latin typeface="ITC Avant Garde Gothic" panose="02000503000000000000" pitchFamily="50" charset="0"/>
              </a:rPr>
              <a:t> ½’’</a:t>
            </a:r>
            <a:br>
              <a:rPr lang="fr-CA" dirty="0">
                <a:solidFill>
                  <a:srgbClr val="000000"/>
                </a:solidFill>
                <a:latin typeface="ITC Avant Garde Gothic" panose="02000503000000000000" pitchFamily="50" charset="0"/>
              </a:rPr>
            </a:br>
            <a:r>
              <a:rPr lang="fr-CA" sz="1200" i="1" dirty="0">
                <a:solidFill>
                  <a:srgbClr val="000000"/>
                </a:solidFill>
                <a:latin typeface="ITC Avant Garde Gothic" panose="02000503000000000000" pitchFamily="50" charset="0"/>
              </a:rPr>
              <a:t>(12,7 mm </a:t>
            </a:r>
            <a:r>
              <a:rPr lang="fr-CA" sz="1200" i="1" dirty="0" err="1">
                <a:solidFill>
                  <a:srgbClr val="000000"/>
                </a:solidFill>
                <a:latin typeface="ITC Avant Garde Gothic" panose="02000503000000000000" pitchFamily="50" charset="0"/>
              </a:rPr>
              <a:t>inside</a:t>
            </a:r>
            <a:r>
              <a:rPr lang="fr-CA" sz="1200" i="1" dirty="0">
                <a:solidFill>
                  <a:srgbClr val="000000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1200" i="1" dirty="0" err="1">
                <a:solidFill>
                  <a:srgbClr val="000000"/>
                </a:solidFill>
                <a:latin typeface="ITC Avant Garde Gothic" panose="02000503000000000000" pitchFamily="50" charset="0"/>
              </a:rPr>
              <a:t>diameter</a:t>
            </a:r>
            <a:r>
              <a:rPr lang="fr-CA" sz="1200" i="1" dirty="0">
                <a:solidFill>
                  <a:srgbClr val="000000"/>
                </a:solidFill>
                <a:latin typeface="ITC Avant Garde Gothic" panose="02000503000000000000" pitchFamily="50" charset="0"/>
              </a:rPr>
              <a:t> and </a:t>
            </a:r>
            <a:br>
              <a:rPr lang="fr-CA" sz="1200" i="1" dirty="0">
                <a:solidFill>
                  <a:srgbClr val="000000"/>
                </a:solidFill>
                <a:latin typeface="ITC Avant Garde Gothic" panose="02000503000000000000" pitchFamily="50" charset="0"/>
              </a:rPr>
            </a:br>
            <a:r>
              <a:rPr lang="fr-CA" sz="1200" i="1" dirty="0">
                <a:solidFill>
                  <a:srgbClr val="000000"/>
                </a:solidFill>
                <a:latin typeface="ITC Avant Garde Gothic" panose="02000503000000000000" pitchFamily="50" charset="0"/>
              </a:rPr>
              <a:t>34,93 mm </a:t>
            </a:r>
            <a:r>
              <a:rPr lang="fr-CA" sz="1200" i="1" dirty="0" err="1">
                <a:solidFill>
                  <a:srgbClr val="000000"/>
                </a:solidFill>
                <a:latin typeface="ITC Avant Garde Gothic" panose="02000503000000000000" pitchFamily="50" charset="0"/>
              </a:rPr>
              <a:t>outside</a:t>
            </a:r>
            <a:r>
              <a:rPr lang="fr-CA" sz="1200" i="1" dirty="0">
                <a:solidFill>
                  <a:srgbClr val="000000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1200" i="1" dirty="0" err="1">
                <a:solidFill>
                  <a:srgbClr val="000000"/>
                </a:solidFill>
                <a:latin typeface="ITC Avant Garde Gothic" panose="02000503000000000000" pitchFamily="50" charset="0"/>
              </a:rPr>
              <a:t>diameter</a:t>
            </a:r>
            <a:r>
              <a:rPr lang="fr-CA" sz="1200" i="1" dirty="0">
                <a:solidFill>
                  <a:srgbClr val="000000"/>
                </a:solidFill>
                <a:latin typeface="ITC Avant Garde Gothic" panose="02000503000000000000" pitchFamily="50" charset="0"/>
              </a:rPr>
              <a:t>)</a:t>
            </a:r>
            <a:r>
              <a:rPr lang="fr-CA" sz="1200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3289615"/>
            <a:ext cx="5129808" cy="5129808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49" y="3504234"/>
            <a:ext cx="5600260" cy="560026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1198">
            <a:off x="3155145" y="4529706"/>
            <a:ext cx="856903" cy="856903"/>
          </a:xfrm>
          <a:prstGeom prst="rect">
            <a:avLst/>
          </a:prstGeom>
          <a:effectLst/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167276"/>
            <a:ext cx="768524" cy="768524"/>
          </a:xfrm>
          <a:prstGeom prst="rect">
            <a:avLst/>
          </a:prstGeom>
          <a:effectLst/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81173">
            <a:off x="2179386" y="3954980"/>
            <a:ext cx="899669" cy="752960"/>
          </a:xfrm>
          <a:prstGeom prst="rect">
            <a:avLst/>
          </a:prstGeom>
          <a:effectLst/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81173">
            <a:off x="4029699" y="4273992"/>
            <a:ext cx="899669" cy="752960"/>
          </a:xfrm>
          <a:prstGeom prst="rect">
            <a:avLst/>
          </a:prstGeom>
          <a:effectLst/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795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e libre 10"/>
          <p:cNvSpPr/>
          <p:nvPr/>
        </p:nvSpPr>
        <p:spPr>
          <a:xfrm>
            <a:off x="-99682" y="301439"/>
            <a:ext cx="6615898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79512" y="380847"/>
            <a:ext cx="6120680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</a:t>
            </a:r>
            <a:r>
              <a:rPr lang="fr-CA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4 – Part B</a:t>
            </a:r>
          </a:p>
          <a:p>
            <a:pPr lvl="0">
              <a:defRPr/>
            </a:pP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Push, Pull, </a:t>
            </a:r>
            <a:r>
              <a:rPr lang="fr-CA" sz="36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Turn</a:t>
            </a: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!</a:t>
            </a:r>
            <a:endParaRPr kumimoji="0" lang="fr-C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erman Beauty" panose="02000500000000000000" pitchFamily="2" charset="0"/>
              <a:ea typeface="+mn-ea"/>
              <a:cs typeface="+mn-c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204864"/>
            <a:ext cx="6507759" cy="33382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03649" y="1660377"/>
            <a:ext cx="65077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000" dirty="0">
                <a:solidFill>
                  <a:srgbClr val="104C6C"/>
                </a:solidFill>
                <a:latin typeface="German Beauty" panose="02000500000000000000" pitchFamily="2" charset="0"/>
              </a:rPr>
              <a:t>Translation: With 4 </a:t>
            </a:r>
            <a:r>
              <a:rPr lang="fr-CA" sz="2000" dirty="0" err="1">
                <a:solidFill>
                  <a:srgbClr val="104C6C"/>
                </a:solidFill>
                <a:latin typeface="German Beauty" panose="02000500000000000000" pitchFamily="2" charset="0"/>
              </a:rPr>
              <a:t>popsicle</a:t>
            </a:r>
            <a:r>
              <a:rPr lang="fr-CA" sz="2000" dirty="0">
                <a:solidFill>
                  <a:srgbClr val="104C6C"/>
                </a:solidFill>
                <a:latin typeface="German Beauty" panose="02000500000000000000" pitchFamily="2" charset="0"/>
              </a:rPr>
              <a:t> sticks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937872" y="5615662"/>
            <a:ext cx="5439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>
                <a:latin typeface="ITC Avant Garde Gothic" panose="02000503000000000000" pitchFamily="50" charset="0"/>
              </a:rPr>
              <a:t>Source : </a:t>
            </a:r>
            <a:r>
              <a:rPr lang="fr-CA" sz="1400" dirty="0">
                <a:latin typeface="ITC Avant Garde Gothic" panose="02000503000000000000" pitchFamily="50" charset="0"/>
                <a:hlinkClick r:id="rId4"/>
              </a:rPr>
              <a:t>https://www.youtube.com/watch?v=CXBQ_81wfHo</a:t>
            </a:r>
            <a:endParaRPr lang="fr-CA" sz="1400" dirty="0">
              <a:latin typeface="ITC Avant Garde Gothic" panose="02000503000000000000" pitchFamily="50" charset="0"/>
            </a:endParaRPr>
          </a:p>
          <a:p>
            <a:r>
              <a:rPr lang="fr-CA" sz="1400" dirty="0">
                <a:latin typeface="ITC Avant Garde Gothic" panose="02000503000000000000" pitchFamily="50" charset="0"/>
              </a:rPr>
              <a:t>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6712" y="2276872"/>
            <a:ext cx="4990431" cy="499043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-1586496"/>
            <a:ext cx="4990431" cy="4990431"/>
          </a:xfrm>
          <a:prstGeom prst="rect">
            <a:avLst/>
          </a:prstGeom>
        </p:spPr>
      </p:pic>
      <p:pic>
        <p:nvPicPr>
          <p:cNvPr id="14" name="Espace réservé du contenu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" y="6554451"/>
            <a:ext cx="1369118" cy="21650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367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899592" y="2204863"/>
            <a:ext cx="7572910" cy="22322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Forme libre 10"/>
          <p:cNvSpPr/>
          <p:nvPr/>
        </p:nvSpPr>
        <p:spPr>
          <a:xfrm>
            <a:off x="-99682" y="301439"/>
            <a:ext cx="6615898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03649" y="1660377"/>
            <a:ext cx="65077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Translation: With 4 </a:t>
            </a:r>
            <a:r>
              <a:rPr kumimoji="0" lang="fr-CA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popsicle</a:t>
            </a: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sticks</a:t>
            </a:r>
          </a:p>
        </p:txBody>
      </p:sp>
      <p:pic>
        <p:nvPicPr>
          <p:cNvPr id="7170" name="Picture 2" descr="https://lh6.googleusercontent.com/XmV2EL8TD7Ik8YYAqGDfODPeIWNP3SErZI_VHVvmB9xJGiQ3CFU3y9HZqdw4pz8SrVoUn87zu1W2uZ_yvYQ7aKB7-PJrCzyZWEfbjt5TMDLotuhQ_I9q9PYMaVV2V0gOQNtR8kJvgH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80" y="2034270"/>
            <a:ext cx="7590147" cy="236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Espace réservé du contenu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" y="6554451"/>
            <a:ext cx="1369118" cy="216502"/>
          </a:xfrm>
          <a:prstGeom prst="rect">
            <a:avLst/>
          </a:prstGeom>
        </p:spPr>
      </p:pic>
      <p:sp>
        <p:nvSpPr>
          <p:cNvPr id="15" name="ZoneTexte 11">
            <a:extLst>
              <a:ext uri="{FF2B5EF4-FFF2-40B4-BE49-F238E27FC236}">
                <a16:creationId xmlns:a16="http://schemas.microsoft.com/office/drawing/2014/main" id="{27FB47DE-F75E-A44F-9371-A7F3E504EAB9}"/>
              </a:ext>
            </a:extLst>
          </p:cNvPr>
          <p:cNvSpPr txBox="1"/>
          <p:nvPr/>
        </p:nvSpPr>
        <p:spPr>
          <a:xfrm>
            <a:off x="179512" y="380847"/>
            <a:ext cx="6120680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</a:t>
            </a:r>
            <a:r>
              <a:rPr lang="fr-CA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4 – Part B</a:t>
            </a:r>
          </a:p>
          <a:p>
            <a:pPr lvl="0">
              <a:defRPr/>
            </a:pP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Push, Pull, </a:t>
            </a:r>
            <a:r>
              <a:rPr lang="fr-CA" sz="36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Turn</a:t>
            </a: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!</a:t>
            </a:r>
            <a:endParaRPr kumimoji="0" lang="fr-C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erman Beauty" panose="02000500000000000000" pitchFamily="2" charset="0"/>
              <a:ea typeface="+mn-ea"/>
              <a:cs typeface="+mn-cs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6712" y="2276872"/>
            <a:ext cx="4990431" cy="4990431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-1586496"/>
            <a:ext cx="4990431" cy="4990431"/>
          </a:xfrm>
          <a:prstGeom prst="rect">
            <a:avLst/>
          </a:prstGeom>
        </p:spPr>
      </p:pic>
      <p:sp>
        <p:nvSpPr>
          <p:cNvPr id="12" name="Rectangle à coins arrondis 5">
            <a:extLst>
              <a:ext uri="{FF2B5EF4-FFF2-40B4-BE49-F238E27FC236}">
                <a16:creationId xmlns:a16="http://schemas.microsoft.com/office/drawing/2014/main" id="{AD50ED24-8D5E-7C4C-9F47-6328FBB72C6C}"/>
              </a:ext>
            </a:extLst>
          </p:cNvPr>
          <p:cNvSpPr/>
          <p:nvPr/>
        </p:nvSpPr>
        <p:spPr>
          <a:xfrm>
            <a:off x="1396406" y="4690222"/>
            <a:ext cx="6765570" cy="1123712"/>
          </a:xfrm>
          <a:prstGeom prst="roundRect">
            <a:avLst/>
          </a:prstGeom>
          <a:solidFill>
            <a:srgbClr val="C8D02D">
              <a:alpha val="72000"/>
            </a:srgbClr>
          </a:solidFill>
          <a:ln>
            <a:solidFill>
              <a:srgbClr val="104C6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Since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we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can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open the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door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by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pushing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on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it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b="1" dirty="0" smtClean="0">
                <a:solidFill>
                  <a:srgbClr val="104C6C"/>
                </a:solidFill>
                <a:latin typeface="ITC Avant Garde Gothic" panose="02000503000000000000" pitchFamily="50" charset="0"/>
              </a:rPr>
              <a:t>or 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by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pulling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it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, the force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will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not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be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applied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at the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same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place. </a:t>
            </a:r>
            <a:r>
              <a:rPr lang="fr-CA" sz="2000" b="1" dirty="0" smtClean="0">
                <a:solidFill>
                  <a:srgbClr val="104C6C"/>
                </a:solidFill>
                <a:latin typeface="ITC Avant Garde Gothic" panose="02000503000000000000" pitchFamily="50" charset="0"/>
              </a:rPr>
              <a:t>The 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motion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will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remain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the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same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06348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e libre 10"/>
          <p:cNvSpPr/>
          <p:nvPr/>
        </p:nvSpPr>
        <p:spPr>
          <a:xfrm>
            <a:off x="-99682" y="301439"/>
            <a:ext cx="6615898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03649" y="1660377"/>
            <a:ext cx="65077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Rotation : </a:t>
            </a:r>
            <a:r>
              <a:rPr kumimoji="0" lang="fr-CA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Three-sided</a:t>
            </a: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</a:t>
            </a:r>
            <a:r>
              <a:rPr kumimoji="0" lang="fr-CA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cut</a:t>
            </a: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-out (</a:t>
            </a:r>
            <a:r>
              <a:rPr kumimoji="0" lang="fr-CA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hinged</a:t>
            </a: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</a:t>
            </a:r>
            <a:r>
              <a:rPr kumimoji="0" lang="fr-CA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door</a:t>
            </a: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937872" y="5615662"/>
            <a:ext cx="5197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fr-C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Source </a:t>
            </a:r>
            <a:r>
              <a:rPr lang="fr-CA" sz="1400" dirty="0">
                <a:solidFill>
                  <a:prstClr val="black"/>
                </a:solidFill>
                <a:latin typeface="ITC Avant Garde Gothic" panose="02000503000000000000" pitchFamily="50" charset="0"/>
              </a:rPr>
              <a:t>: </a:t>
            </a:r>
            <a:r>
              <a:rPr lang="fr-CA" sz="1400" dirty="0">
                <a:solidFill>
                  <a:prstClr val="black"/>
                </a:solidFill>
                <a:latin typeface="ITC Avant Garde Gothic" panose="02000503000000000000" pitchFamily="50" charset="0"/>
                <a:hlinkClick r:id="rId3"/>
              </a:rPr>
              <a:t>https://www.youtube.com/watch?v=7iod7hyTrjQ</a:t>
            </a:r>
            <a:endParaRPr lang="fr-CA" sz="1400" dirty="0">
              <a:solidFill>
                <a:prstClr val="black"/>
              </a:solidFill>
              <a:latin typeface="ITC Avant Garde Gothic" panose="02000503000000000000" pitchFamily="50" charset="0"/>
            </a:endParaRPr>
          </a:p>
          <a:p>
            <a:pPr lvl="0"/>
            <a:endParaRPr kumimoji="0" lang="fr-C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C Avant Garde Gothic" panose="02000503000000000000" pitchFamily="50" charset="0"/>
              <a:ea typeface="+mn-ea"/>
              <a:cs typeface="+mn-cs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95" y="2096670"/>
            <a:ext cx="6684210" cy="341079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33704" y="3861048"/>
            <a:ext cx="3949249" cy="299695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161" y="-682077"/>
            <a:ext cx="4257935" cy="2542509"/>
          </a:xfrm>
          <a:prstGeom prst="rect">
            <a:avLst/>
          </a:prstGeom>
        </p:spPr>
      </p:pic>
      <p:sp>
        <p:nvSpPr>
          <p:cNvPr id="10" name="ZoneTexte 11">
            <a:extLst>
              <a:ext uri="{FF2B5EF4-FFF2-40B4-BE49-F238E27FC236}">
                <a16:creationId xmlns:a16="http://schemas.microsoft.com/office/drawing/2014/main" id="{9FFCD207-229C-5E49-9C95-10BFAD4675BB}"/>
              </a:ext>
            </a:extLst>
          </p:cNvPr>
          <p:cNvSpPr txBox="1"/>
          <p:nvPr/>
        </p:nvSpPr>
        <p:spPr>
          <a:xfrm>
            <a:off x="179512" y="380847"/>
            <a:ext cx="6120680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</a:t>
            </a:r>
            <a:r>
              <a:rPr lang="fr-CA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4 – Part B</a:t>
            </a:r>
          </a:p>
          <a:p>
            <a:pPr lvl="0">
              <a:defRPr/>
            </a:pP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Push, Pull, </a:t>
            </a:r>
            <a:r>
              <a:rPr lang="fr-CA" sz="36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Turn</a:t>
            </a: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!</a:t>
            </a:r>
            <a:endParaRPr kumimoji="0" lang="fr-C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erman Beauty" panose="02000500000000000000" pitchFamily="2" charset="0"/>
              <a:ea typeface="+mn-ea"/>
              <a:cs typeface="+mn-cs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550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33704" y="3861048"/>
            <a:ext cx="3949249" cy="299695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161" y="-682077"/>
            <a:ext cx="4257935" cy="2542509"/>
          </a:xfrm>
          <a:prstGeom prst="rect">
            <a:avLst/>
          </a:prstGeom>
        </p:spPr>
      </p:pic>
      <p:sp>
        <p:nvSpPr>
          <p:cNvPr id="2" name="Rectangle à coins arrondis 1"/>
          <p:cNvSpPr/>
          <p:nvPr/>
        </p:nvSpPr>
        <p:spPr>
          <a:xfrm>
            <a:off x="899592" y="2204863"/>
            <a:ext cx="7572910" cy="22322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orme libre 10"/>
          <p:cNvSpPr/>
          <p:nvPr/>
        </p:nvSpPr>
        <p:spPr>
          <a:xfrm>
            <a:off x="-99682" y="301439"/>
            <a:ext cx="6615898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66" name="Picture 2" descr="https://lh5.googleusercontent.com/XECiJybURpFZkQ3CWxE1hiUo7nXnntrwFo1N0kxq1n3K8-4G44hPJHna5lr37nH34ouSIyCkifoU-jK4ST9Q9qZeqX6yv8MU0KSWY0UyjLG3ewVcvmNs3Qldz_cYnMxmE6pDRYWRx0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191874"/>
            <a:ext cx="6249568" cy="234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lh3.googleusercontent.com/paZNsTs6n956epNjP4EcxInyPZ4T2EGrFxaQ4d5Ulx-fWk-MkviiPhzrjQxb7jffbkZi6sPdsWpgh0qyMKVjmqF6DNymImUEqolKpUjBK5xYXgRyOtmMPmbeOMDfigpZnHaui3JfYd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422067"/>
            <a:ext cx="1404718" cy="118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1">
            <a:extLst>
              <a:ext uri="{FF2B5EF4-FFF2-40B4-BE49-F238E27FC236}">
                <a16:creationId xmlns:a16="http://schemas.microsoft.com/office/drawing/2014/main" id="{E4D5C34D-68F9-CC45-A22D-FEA9C680A43E}"/>
              </a:ext>
            </a:extLst>
          </p:cNvPr>
          <p:cNvSpPr txBox="1"/>
          <p:nvPr/>
        </p:nvSpPr>
        <p:spPr>
          <a:xfrm>
            <a:off x="179512" y="380847"/>
            <a:ext cx="6120680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</a:t>
            </a:r>
            <a:r>
              <a:rPr lang="fr-CA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4 – Part B</a:t>
            </a:r>
          </a:p>
          <a:p>
            <a:pPr lvl="0">
              <a:defRPr/>
            </a:pP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Push, Pull, </a:t>
            </a:r>
            <a:r>
              <a:rPr lang="fr-CA" sz="36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Turn</a:t>
            </a: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!</a:t>
            </a:r>
            <a:endParaRPr kumimoji="0" lang="fr-C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erman Beauty" panose="02000500000000000000" pitchFamily="2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9520EC-29F7-9A4B-8627-98AA32741610}"/>
              </a:ext>
            </a:extLst>
          </p:cNvPr>
          <p:cNvSpPr/>
          <p:nvPr/>
        </p:nvSpPr>
        <p:spPr>
          <a:xfrm>
            <a:off x="1403649" y="1660377"/>
            <a:ext cx="65077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Rotation : </a:t>
            </a:r>
            <a:r>
              <a:rPr kumimoji="0" lang="fr-CA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Three-sided</a:t>
            </a: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</a:t>
            </a:r>
            <a:r>
              <a:rPr kumimoji="0" lang="fr-CA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cut</a:t>
            </a: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-out (</a:t>
            </a:r>
            <a:r>
              <a:rPr kumimoji="0" lang="fr-CA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hinged</a:t>
            </a: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</a:t>
            </a:r>
            <a:r>
              <a:rPr kumimoji="0" lang="fr-CA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door</a:t>
            </a: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)</a:t>
            </a:r>
          </a:p>
        </p:txBody>
      </p:sp>
      <p:sp>
        <p:nvSpPr>
          <p:cNvPr id="12" name="Rectangle à coins arrondis 5">
            <a:extLst>
              <a:ext uri="{FF2B5EF4-FFF2-40B4-BE49-F238E27FC236}">
                <a16:creationId xmlns:a16="http://schemas.microsoft.com/office/drawing/2014/main" id="{630DFB79-5502-0746-9450-9B6969A896CA}"/>
              </a:ext>
            </a:extLst>
          </p:cNvPr>
          <p:cNvSpPr/>
          <p:nvPr/>
        </p:nvSpPr>
        <p:spPr>
          <a:xfrm>
            <a:off x="1303262" y="4667666"/>
            <a:ext cx="6765570" cy="1123712"/>
          </a:xfrm>
          <a:prstGeom prst="roundRect">
            <a:avLst/>
          </a:prstGeom>
          <a:solidFill>
            <a:srgbClr val="C8D02D">
              <a:alpha val="72000"/>
            </a:srgbClr>
          </a:solidFill>
          <a:ln>
            <a:solidFill>
              <a:srgbClr val="104C6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Since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we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can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open the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door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by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pushing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on </a:t>
            </a:r>
            <a:r>
              <a:rPr lang="fr-CA" sz="2000" b="1" dirty="0" err="1" smtClean="0">
                <a:solidFill>
                  <a:srgbClr val="104C6C"/>
                </a:solidFill>
                <a:latin typeface="ITC Avant Garde Gothic" panose="02000503000000000000" pitchFamily="50" charset="0"/>
              </a:rPr>
              <a:t>it</a:t>
            </a:r>
            <a:r>
              <a:rPr lang="fr-CA" sz="2000" b="1" dirty="0" smtClean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or by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pulling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it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, the force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will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not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be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applied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at the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same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place. </a:t>
            </a:r>
            <a:r>
              <a:rPr lang="fr-CA" sz="2000" b="1" dirty="0" smtClean="0">
                <a:solidFill>
                  <a:srgbClr val="104C6C"/>
                </a:solidFill>
                <a:latin typeface="ITC Avant Garde Gothic" panose="02000503000000000000" pitchFamily="50" charset="0"/>
              </a:rPr>
              <a:t>The 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motion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will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remain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the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same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.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925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e libre 10"/>
          <p:cNvSpPr/>
          <p:nvPr/>
        </p:nvSpPr>
        <p:spPr>
          <a:xfrm>
            <a:off x="-99682" y="301439"/>
            <a:ext cx="6615898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937872" y="5615662"/>
            <a:ext cx="5253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fr-C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Source</a:t>
            </a:r>
            <a:r>
              <a:rPr lang="fr-CA" sz="1400" dirty="0">
                <a:solidFill>
                  <a:prstClr val="black"/>
                </a:solidFill>
                <a:latin typeface="ITC Avant Garde Gothic" panose="02000503000000000000" pitchFamily="50" charset="0"/>
              </a:rPr>
              <a:t> : </a:t>
            </a:r>
            <a:r>
              <a:rPr lang="fr-CA" sz="1400" dirty="0">
                <a:solidFill>
                  <a:prstClr val="black"/>
                </a:solidFill>
                <a:latin typeface="ITC Avant Garde Gothic" panose="02000503000000000000" pitchFamily="50" charset="0"/>
                <a:hlinkClick r:id="rId3"/>
              </a:rPr>
              <a:t>https://www.youtube.com/watch?v=2ZZZr4jC9NA</a:t>
            </a:r>
            <a:endParaRPr lang="fr-CA" sz="1400" dirty="0">
              <a:solidFill>
                <a:prstClr val="black"/>
              </a:solidFill>
              <a:latin typeface="ITC Avant Garde Gothic" panose="02000503000000000000" pitchFamily="50" charset="0"/>
            </a:endParaRPr>
          </a:p>
          <a:p>
            <a:pPr lvl="0"/>
            <a:endParaRPr kumimoji="0" lang="fr-C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C Avant Garde Gothic" panose="02000503000000000000" pitchFamily="50" charset="0"/>
              <a:ea typeface="+mn-ea"/>
              <a:cs typeface="+mn-c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855" y="2121866"/>
            <a:ext cx="6744183" cy="343241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680" y="3284984"/>
            <a:ext cx="4293096" cy="429309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855" y="-27384"/>
            <a:ext cx="2348880" cy="234888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007" y="-27384"/>
            <a:ext cx="1628800" cy="1628800"/>
          </a:xfrm>
          <a:prstGeom prst="rect">
            <a:avLst/>
          </a:prstGeom>
        </p:spPr>
      </p:pic>
      <p:sp>
        <p:nvSpPr>
          <p:cNvPr id="14" name="ZoneTexte 11">
            <a:extLst>
              <a:ext uri="{FF2B5EF4-FFF2-40B4-BE49-F238E27FC236}">
                <a16:creationId xmlns:a16="http://schemas.microsoft.com/office/drawing/2014/main" id="{F4BF3E06-2904-FD4D-B822-CA388220C677}"/>
              </a:ext>
            </a:extLst>
          </p:cNvPr>
          <p:cNvSpPr txBox="1"/>
          <p:nvPr/>
        </p:nvSpPr>
        <p:spPr>
          <a:xfrm>
            <a:off x="179512" y="380847"/>
            <a:ext cx="6120680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</a:t>
            </a:r>
            <a:r>
              <a:rPr lang="fr-CA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4 – Part B</a:t>
            </a:r>
          </a:p>
          <a:p>
            <a:pPr lvl="0">
              <a:defRPr/>
            </a:pP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Push, Pull, </a:t>
            </a:r>
            <a:r>
              <a:rPr lang="fr-CA" sz="36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Turn</a:t>
            </a: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!</a:t>
            </a:r>
            <a:endParaRPr kumimoji="0" lang="fr-C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erman Beauty" panose="02000500000000000000" pitchFamily="2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A71794-86DA-C944-835B-B72657A68DC4}"/>
              </a:ext>
            </a:extLst>
          </p:cNvPr>
          <p:cNvSpPr/>
          <p:nvPr/>
        </p:nvSpPr>
        <p:spPr>
          <a:xfrm>
            <a:off x="1403649" y="1660377"/>
            <a:ext cx="65077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Rotation : Four-</a:t>
            </a:r>
            <a:r>
              <a:rPr kumimoji="0" lang="fr-CA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sided</a:t>
            </a: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</a:t>
            </a:r>
            <a:r>
              <a:rPr kumimoji="0" lang="fr-CA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cut</a:t>
            </a: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-out (</a:t>
            </a:r>
            <a:r>
              <a:rPr kumimoji="0" lang="fr-CA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hinged</a:t>
            </a: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</a:t>
            </a:r>
            <a:r>
              <a:rPr kumimoji="0" lang="fr-CA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door</a:t>
            </a: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)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443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680" y="3284984"/>
            <a:ext cx="4293096" cy="4293096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855" y="-27384"/>
            <a:ext cx="2348880" cy="234888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007" y="-27384"/>
            <a:ext cx="1628800" cy="1628800"/>
          </a:xfrm>
          <a:prstGeom prst="rect">
            <a:avLst/>
          </a:prstGeom>
        </p:spPr>
      </p:pic>
      <p:sp>
        <p:nvSpPr>
          <p:cNvPr id="2" name="Rectangle à coins arrondis 1"/>
          <p:cNvSpPr/>
          <p:nvPr/>
        </p:nvSpPr>
        <p:spPr>
          <a:xfrm>
            <a:off x="899592" y="2204863"/>
            <a:ext cx="7572910" cy="22322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orme libre 10"/>
          <p:cNvSpPr/>
          <p:nvPr/>
        </p:nvSpPr>
        <p:spPr>
          <a:xfrm>
            <a:off x="-99682" y="301439"/>
            <a:ext cx="6615898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68" name="Picture 4" descr="https://lh3.googleusercontent.com/paZNsTs6n956epNjP4EcxInyPZ4T2EGrFxaQ4d5Ulx-fWk-MkviiPhzrjQxb7jffbkZi6sPdsWpgh0qyMKVjmqF6DNymImUEqolKpUjBK5xYXgRyOtmMPmbeOMDfigpZnHaui3JfYd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422067"/>
            <a:ext cx="1404718" cy="118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lh3.googleusercontent.com/Swb-Ad_Lq--sExdgewVH6Lq0USH3kP8zx2VlpXkox5opGzQICKxBe0oh8DYNd92x96TgP2oQvXEpaIlz3oaffSxA-JEK2oZE0VSwI8RtrjNWYsG2bnvitgNMpRQ01hgCqE9h60vZdI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354" y="2170101"/>
            <a:ext cx="6282584" cy="235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EB765E7-13DE-5040-8991-8B4A7ABE41C6}"/>
              </a:ext>
            </a:extLst>
          </p:cNvPr>
          <p:cNvSpPr/>
          <p:nvPr/>
        </p:nvSpPr>
        <p:spPr>
          <a:xfrm>
            <a:off x="1403649" y="1660377"/>
            <a:ext cx="65077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Rotation : </a:t>
            </a:r>
            <a:r>
              <a:rPr lang="fr-CA" sz="2000" dirty="0">
                <a:solidFill>
                  <a:srgbClr val="104C6C"/>
                </a:solidFill>
                <a:latin typeface="German Beauty" panose="02000500000000000000" pitchFamily="2" charset="0"/>
              </a:rPr>
              <a:t>Four</a:t>
            </a: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-</a:t>
            </a:r>
            <a:r>
              <a:rPr kumimoji="0" lang="fr-CA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sided</a:t>
            </a: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</a:t>
            </a:r>
            <a:r>
              <a:rPr kumimoji="0" lang="fr-CA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cut</a:t>
            </a: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-out (</a:t>
            </a:r>
            <a:r>
              <a:rPr kumimoji="0" lang="fr-CA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hinged</a:t>
            </a: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</a:t>
            </a:r>
            <a:r>
              <a:rPr kumimoji="0" lang="fr-CA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door</a:t>
            </a: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)</a:t>
            </a:r>
          </a:p>
        </p:txBody>
      </p:sp>
      <p:sp>
        <p:nvSpPr>
          <p:cNvPr id="15" name="ZoneTexte 11">
            <a:extLst>
              <a:ext uri="{FF2B5EF4-FFF2-40B4-BE49-F238E27FC236}">
                <a16:creationId xmlns:a16="http://schemas.microsoft.com/office/drawing/2014/main" id="{C00D7DC0-298C-A747-A6F1-49CD5E6EA711}"/>
              </a:ext>
            </a:extLst>
          </p:cNvPr>
          <p:cNvSpPr txBox="1"/>
          <p:nvPr/>
        </p:nvSpPr>
        <p:spPr>
          <a:xfrm>
            <a:off x="179512" y="380847"/>
            <a:ext cx="6120680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</a:t>
            </a:r>
            <a:r>
              <a:rPr lang="fr-CA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4 – Part B</a:t>
            </a:r>
          </a:p>
          <a:p>
            <a:pPr lvl="0">
              <a:defRPr/>
            </a:pP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Push, Pull, </a:t>
            </a:r>
            <a:r>
              <a:rPr lang="fr-CA" sz="36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Turn</a:t>
            </a: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!</a:t>
            </a:r>
            <a:endParaRPr kumimoji="0" lang="fr-C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erman Beauty" panose="02000500000000000000" pitchFamily="2" charset="0"/>
              <a:ea typeface="+mn-ea"/>
              <a:cs typeface="+mn-cs"/>
            </a:endParaRPr>
          </a:p>
        </p:txBody>
      </p:sp>
      <p:sp>
        <p:nvSpPr>
          <p:cNvPr id="13" name="Rectangle à coins arrondis 5">
            <a:extLst>
              <a:ext uri="{FF2B5EF4-FFF2-40B4-BE49-F238E27FC236}">
                <a16:creationId xmlns:a16="http://schemas.microsoft.com/office/drawing/2014/main" id="{20687BB2-83CE-8B4A-97AA-C756C0B5FDDA}"/>
              </a:ext>
            </a:extLst>
          </p:cNvPr>
          <p:cNvSpPr/>
          <p:nvPr/>
        </p:nvSpPr>
        <p:spPr>
          <a:xfrm>
            <a:off x="1295725" y="4671267"/>
            <a:ext cx="6765570" cy="1123712"/>
          </a:xfrm>
          <a:prstGeom prst="roundRect">
            <a:avLst/>
          </a:prstGeom>
          <a:solidFill>
            <a:srgbClr val="C8D02D">
              <a:alpha val="72000"/>
            </a:srgbClr>
          </a:solidFill>
          <a:ln>
            <a:solidFill>
              <a:srgbClr val="104C6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Since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we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can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open the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door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by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pushing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on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it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b="1" dirty="0" smtClean="0">
                <a:solidFill>
                  <a:srgbClr val="104C6C"/>
                </a:solidFill>
                <a:latin typeface="ITC Avant Garde Gothic" panose="02000503000000000000" pitchFamily="50" charset="0"/>
              </a:rPr>
              <a:t>or 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by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pulling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it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, the force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will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not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be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applied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at the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same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place. </a:t>
            </a:r>
            <a:r>
              <a:rPr lang="fr-CA" sz="2000" b="1" dirty="0" smtClean="0">
                <a:solidFill>
                  <a:srgbClr val="104C6C"/>
                </a:solidFill>
                <a:latin typeface="ITC Avant Garde Gothic" panose="02000503000000000000" pitchFamily="50" charset="0"/>
              </a:rPr>
              <a:t>The 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motion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will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remain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the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same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.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3377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44" y="2248495"/>
            <a:ext cx="6084168" cy="321160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630781"/>
            <a:ext cx="6084168" cy="3211609"/>
          </a:xfrm>
          <a:prstGeom prst="rect">
            <a:avLst/>
          </a:prstGeom>
        </p:spPr>
      </p:pic>
      <p:sp>
        <p:nvSpPr>
          <p:cNvPr id="11" name="Forme libre 10"/>
          <p:cNvSpPr/>
          <p:nvPr/>
        </p:nvSpPr>
        <p:spPr>
          <a:xfrm>
            <a:off x="-99682" y="301439"/>
            <a:ext cx="6615898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03649" y="1660377"/>
            <a:ext cx="65077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Rotation: Circle with an </a:t>
            </a:r>
            <a:r>
              <a:rPr kumimoji="0" lang="fr-CA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opening</a:t>
            </a: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(3/4)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937872" y="5615662"/>
            <a:ext cx="5464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fr-C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Source </a:t>
            </a:r>
            <a:r>
              <a:rPr lang="fr-CA" sz="1400" dirty="0">
                <a:solidFill>
                  <a:prstClr val="black"/>
                </a:solidFill>
                <a:latin typeface="ITC Avant Garde Gothic" panose="02000503000000000000" pitchFamily="50" charset="0"/>
              </a:rPr>
              <a:t>: </a:t>
            </a:r>
            <a:r>
              <a:rPr lang="fr-CA" sz="1400" dirty="0">
                <a:solidFill>
                  <a:prstClr val="black"/>
                </a:solidFill>
                <a:latin typeface="ITC Avant Garde Gothic" panose="02000503000000000000" pitchFamily="50" charset="0"/>
                <a:hlinkClick r:id="rId4"/>
              </a:rPr>
              <a:t>https://www.youtube.com/watch?v=eFgaSOU7zmg</a:t>
            </a:r>
            <a:endParaRPr lang="fr-CA" sz="1400" dirty="0">
              <a:solidFill>
                <a:prstClr val="black"/>
              </a:solidFill>
              <a:latin typeface="ITC Avant Garde Gothic" panose="02000503000000000000" pitchFamily="50" charset="0"/>
            </a:endParaRPr>
          </a:p>
          <a:p>
            <a:pPr lvl="0"/>
            <a:r>
              <a:rPr kumimoji="0" lang="fr-CA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 </a:t>
            </a:r>
            <a:endParaRPr kumimoji="0" lang="fr-C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C Avant Garde Gothic" panose="02000503000000000000" pitchFamily="50" charset="0"/>
              <a:ea typeface="+mn-ea"/>
              <a:cs typeface="+mn-cs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06" y="2233345"/>
            <a:ext cx="794872" cy="79487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439" y="2646270"/>
            <a:ext cx="794872" cy="79487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824" y="3984649"/>
            <a:ext cx="794872" cy="794872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971" y="3280792"/>
            <a:ext cx="794872" cy="79487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22" y="2087274"/>
            <a:ext cx="6859858" cy="3534052"/>
          </a:xfrm>
          <a:prstGeom prst="rect">
            <a:avLst/>
          </a:prstGeom>
        </p:spPr>
      </p:pic>
      <p:pic>
        <p:nvPicPr>
          <p:cNvPr id="20" name="Espace réservé du contenu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" y="6554451"/>
            <a:ext cx="1369118" cy="216502"/>
          </a:xfrm>
          <a:prstGeom prst="rect">
            <a:avLst/>
          </a:prstGeom>
        </p:spPr>
      </p:pic>
      <p:sp>
        <p:nvSpPr>
          <p:cNvPr id="21" name="ZoneTexte 11">
            <a:extLst>
              <a:ext uri="{FF2B5EF4-FFF2-40B4-BE49-F238E27FC236}">
                <a16:creationId xmlns:a16="http://schemas.microsoft.com/office/drawing/2014/main" id="{8C4F5804-2D04-C247-91F4-BE1F6DE4A88F}"/>
              </a:ext>
            </a:extLst>
          </p:cNvPr>
          <p:cNvSpPr txBox="1"/>
          <p:nvPr/>
        </p:nvSpPr>
        <p:spPr>
          <a:xfrm>
            <a:off x="179512" y="380847"/>
            <a:ext cx="6120680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</a:t>
            </a:r>
            <a:r>
              <a:rPr lang="fr-CA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4 – Part B</a:t>
            </a:r>
          </a:p>
          <a:p>
            <a:pPr lvl="0">
              <a:defRPr/>
            </a:pP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Push, Pull, </a:t>
            </a:r>
            <a:r>
              <a:rPr lang="fr-CA" sz="36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Turn</a:t>
            </a: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!</a:t>
            </a:r>
            <a:endParaRPr kumimoji="0" lang="fr-C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erman Beauty" panose="02000500000000000000" pitchFamily="2" charset="0"/>
              <a:ea typeface="+mn-ea"/>
              <a:cs typeface="+mn-cs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88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81481E-6 L -0.19636 -0.026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09" y="-13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1111E-6 L 0.15122 0.058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2" y="28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-0.23125 -0.025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63" y="-129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0 L -0.14653 0.080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26" y="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21"/>
          <a:stretch/>
        </p:blipFill>
        <p:spPr>
          <a:xfrm>
            <a:off x="-18644" y="2248495"/>
            <a:ext cx="6084168" cy="1900585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630781"/>
            <a:ext cx="6084168" cy="3211609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06" y="2233345"/>
            <a:ext cx="794872" cy="794872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439" y="2646270"/>
            <a:ext cx="794872" cy="794872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824" y="3984649"/>
            <a:ext cx="794872" cy="794872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971" y="3280792"/>
            <a:ext cx="794872" cy="794872"/>
          </a:xfrm>
          <a:prstGeom prst="rect">
            <a:avLst/>
          </a:prstGeom>
        </p:spPr>
      </p:pic>
      <p:sp>
        <p:nvSpPr>
          <p:cNvPr id="2" name="Rectangle à coins arrondis 1"/>
          <p:cNvSpPr/>
          <p:nvPr/>
        </p:nvSpPr>
        <p:spPr>
          <a:xfrm>
            <a:off x="899592" y="2204863"/>
            <a:ext cx="7572910" cy="22322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orme libre 10"/>
          <p:cNvSpPr/>
          <p:nvPr/>
        </p:nvSpPr>
        <p:spPr>
          <a:xfrm>
            <a:off x="-99682" y="301439"/>
            <a:ext cx="6615898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03649" y="1660377"/>
            <a:ext cx="65077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Rotation: Circle with an </a:t>
            </a:r>
            <a:r>
              <a:rPr kumimoji="0" lang="fr-CA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opening</a:t>
            </a: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(3/4)</a:t>
            </a:r>
          </a:p>
        </p:txBody>
      </p:sp>
      <p:pic>
        <p:nvPicPr>
          <p:cNvPr id="13315" name="Picture 3" descr="https://lh5.googleusercontent.com/TpoO6Zog7EDkr_5pHUSngSrhyG5-gwq2FKmLrA2s6Ve7uRfag7txxLPLs2HFSBzlJLVF_BJKzbWhTWt8rYOOFCnON1jU8ZNPDaYoKPVyogY3GeJuLICmZtmPxgN_Rwapco5BWn8ymY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091" y="2428465"/>
            <a:ext cx="1713037" cy="171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lh4.googleusercontent.com/nHnBQLLMachU_ICZkcEZD-xgW_K393h6eiSv0bJ-BLbXw4OJzMUcJOkxFY31rNoo7ZmN3L42oaWgAUhHHPJiUw-nlree9KADo3eziosGsQxwtiDMBwKfs8_IZrxUfn4D9r8kWhErie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538" y="3284984"/>
            <a:ext cx="1038650" cy="10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https://lh3.googleusercontent.com/GupkStZtTg9ReUIP6ZfABwbApc2IBpaG17AytgI2GkeIugDFOhBQrmHMpJI5qdvZRo8Gzk7CcQDdZWn0IXh4IQzoKXA1Z-J2DJb03GghyYpPEfL3hqbLpLDVux49L7uH5WWosaZc3s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347" y="2322286"/>
            <a:ext cx="1026841" cy="102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s://lh5.googleusercontent.com/TO_c_TyddqGAY8wph5WzO1g72mJlGmN3E214kDIVO8eCC3w2qk7zwVaYRAX4nV4GUC-sG5GlbFKO9EPRgVGqte6pRzHx3Szaqc6sqQVixHi6GfIDUhvBzCVWajwDt6MAuGui-kls1I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362" y="1399781"/>
            <a:ext cx="4904608" cy="367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Espace réservé du contenu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" y="6554451"/>
            <a:ext cx="1369118" cy="216502"/>
          </a:xfrm>
          <a:prstGeom prst="rect">
            <a:avLst/>
          </a:prstGeom>
        </p:spPr>
      </p:pic>
      <p:sp>
        <p:nvSpPr>
          <p:cNvPr id="19" name="ZoneTexte 11">
            <a:extLst>
              <a:ext uri="{FF2B5EF4-FFF2-40B4-BE49-F238E27FC236}">
                <a16:creationId xmlns:a16="http://schemas.microsoft.com/office/drawing/2014/main" id="{F8B305D7-8928-FA4E-AD32-2D08607256F5}"/>
              </a:ext>
            </a:extLst>
          </p:cNvPr>
          <p:cNvSpPr txBox="1"/>
          <p:nvPr/>
        </p:nvSpPr>
        <p:spPr>
          <a:xfrm>
            <a:off x="179512" y="380847"/>
            <a:ext cx="6120680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</a:t>
            </a:r>
            <a:r>
              <a:rPr lang="fr-CA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4 – Part B</a:t>
            </a:r>
          </a:p>
          <a:p>
            <a:pPr lvl="0">
              <a:defRPr/>
            </a:pP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Push, Pull, </a:t>
            </a:r>
            <a:r>
              <a:rPr lang="fr-CA" sz="36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Turn</a:t>
            </a: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!</a:t>
            </a:r>
            <a:endParaRPr kumimoji="0" lang="fr-C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erman Beauty" panose="02000500000000000000" pitchFamily="2" charset="0"/>
              <a:ea typeface="+mn-ea"/>
              <a:cs typeface="+mn-cs"/>
            </a:endParaRPr>
          </a:p>
        </p:txBody>
      </p:sp>
      <p:sp>
        <p:nvSpPr>
          <p:cNvPr id="27" name="Rectangle à coins arrondis 5">
            <a:extLst>
              <a:ext uri="{FF2B5EF4-FFF2-40B4-BE49-F238E27FC236}">
                <a16:creationId xmlns:a16="http://schemas.microsoft.com/office/drawing/2014/main" id="{03572E9E-B800-394E-8DCE-F4754FB73838}"/>
              </a:ext>
            </a:extLst>
          </p:cNvPr>
          <p:cNvSpPr/>
          <p:nvPr/>
        </p:nvSpPr>
        <p:spPr>
          <a:xfrm>
            <a:off x="1187624" y="4753560"/>
            <a:ext cx="6765570" cy="1123712"/>
          </a:xfrm>
          <a:prstGeom prst="roundRect">
            <a:avLst/>
          </a:prstGeom>
          <a:solidFill>
            <a:srgbClr val="C8D02D">
              <a:alpha val="72000"/>
            </a:srgbClr>
          </a:solidFill>
          <a:ln>
            <a:solidFill>
              <a:srgbClr val="104C6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Since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we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can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open the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door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by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pushing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on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it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b="1" dirty="0" smtClean="0">
                <a:solidFill>
                  <a:srgbClr val="104C6C"/>
                </a:solidFill>
                <a:latin typeface="ITC Avant Garde Gothic" panose="02000503000000000000" pitchFamily="50" charset="0"/>
              </a:rPr>
              <a:t>or 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by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pulling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it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, the force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will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not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be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applied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at the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same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place. </a:t>
            </a:r>
            <a:r>
              <a:rPr lang="fr-CA" sz="2000" b="1" dirty="0" smtClean="0">
                <a:solidFill>
                  <a:srgbClr val="104C6C"/>
                </a:solidFill>
                <a:latin typeface="ITC Avant Garde Gothic" panose="02000503000000000000" pitchFamily="50" charset="0"/>
              </a:rPr>
              <a:t>The 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motion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will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remain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the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same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.</a:t>
            </a: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700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4624"/>
            <a:ext cx="2979191" cy="2178373"/>
          </a:xfrm>
          <a:prstGeom prst="rect">
            <a:avLst/>
          </a:prstGeom>
        </p:spPr>
      </p:pic>
      <p:sp>
        <p:nvSpPr>
          <p:cNvPr id="11" name="Forme libre 10"/>
          <p:cNvSpPr/>
          <p:nvPr/>
        </p:nvSpPr>
        <p:spPr>
          <a:xfrm>
            <a:off x="-99682" y="301439"/>
            <a:ext cx="6615898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03649" y="1660377"/>
            <a:ext cx="65077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Translation: Brochette sticks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962719" y="5751212"/>
            <a:ext cx="5389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fr-C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Source :</a:t>
            </a:r>
            <a:r>
              <a:rPr lang="fr-CA" sz="1400" dirty="0">
                <a:solidFill>
                  <a:prstClr val="black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1400" dirty="0">
                <a:solidFill>
                  <a:prstClr val="black"/>
                </a:solidFill>
                <a:latin typeface="ITC Avant Garde Gothic" panose="02000503000000000000" pitchFamily="50" charset="0"/>
                <a:hlinkClick r:id="rId4"/>
              </a:rPr>
              <a:t>https://www.youtube.com/watch?v=kYkhGmB3kes</a:t>
            </a:r>
            <a:endParaRPr lang="fr-CA" sz="1400" dirty="0">
              <a:solidFill>
                <a:prstClr val="black"/>
              </a:solidFill>
              <a:latin typeface="ITC Avant Garde Gothic" panose="02000503000000000000" pitchFamily="50" charset="0"/>
            </a:endParaRPr>
          </a:p>
          <a:p>
            <a:pPr lvl="0"/>
            <a:endParaRPr lang="fr-CA" sz="1400" dirty="0">
              <a:solidFill>
                <a:prstClr val="black"/>
              </a:solidFill>
              <a:latin typeface="ITC Avant Garde Gothic" panose="02000503000000000000" pitchFamily="50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99" y="2107277"/>
            <a:ext cx="6800058" cy="350838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7852">
            <a:off x="141184" y="5420382"/>
            <a:ext cx="1196752" cy="119675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3839">
            <a:off x="367235" y="5010513"/>
            <a:ext cx="620105" cy="980728"/>
          </a:xfrm>
          <a:prstGeom prst="rect">
            <a:avLst/>
          </a:prstGeom>
        </p:spPr>
      </p:pic>
      <p:pic>
        <p:nvPicPr>
          <p:cNvPr id="20" name="Espace réservé du contenu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" y="6554451"/>
            <a:ext cx="1369118" cy="216502"/>
          </a:xfrm>
          <a:prstGeom prst="rect">
            <a:avLst/>
          </a:prstGeom>
        </p:spPr>
      </p:pic>
      <p:sp>
        <p:nvSpPr>
          <p:cNvPr id="14" name="ZoneTexte 11">
            <a:extLst>
              <a:ext uri="{FF2B5EF4-FFF2-40B4-BE49-F238E27FC236}">
                <a16:creationId xmlns:a16="http://schemas.microsoft.com/office/drawing/2014/main" id="{2753476B-7ABE-8A4F-AF35-052602130DE5}"/>
              </a:ext>
            </a:extLst>
          </p:cNvPr>
          <p:cNvSpPr txBox="1"/>
          <p:nvPr/>
        </p:nvSpPr>
        <p:spPr>
          <a:xfrm>
            <a:off x="179512" y="380847"/>
            <a:ext cx="6120680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</a:t>
            </a:r>
            <a:r>
              <a:rPr lang="fr-CA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4 – Part B</a:t>
            </a:r>
          </a:p>
          <a:p>
            <a:pPr lvl="0">
              <a:defRPr/>
            </a:pP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Push, Pull, </a:t>
            </a:r>
            <a:r>
              <a:rPr lang="fr-CA" sz="36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Turn</a:t>
            </a: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!</a:t>
            </a:r>
            <a:endParaRPr kumimoji="0" lang="fr-C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erman Beauty" panose="02000500000000000000" pitchFamily="2" charset="0"/>
              <a:ea typeface="+mn-ea"/>
              <a:cs typeface="+mn-cs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533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e libre 10"/>
          <p:cNvSpPr/>
          <p:nvPr/>
        </p:nvSpPr>
        <p:spPr>
          <a:xfrm>
            <a:off x="-99682" y="301439"/>
            <a:ext cx="6615898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03649" y="1660377"/>
            <a:ext cx="65077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Translation: </a:t>
            </a:r>
            <a:r>
              <a:rPr kumimoji="0" lang="fr-CA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Popsicle</a:t>
            </a: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sticks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937872" y="5615662"/>
            <a:ext cx="5319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Source : </a:t>
            </a:r>
            <a:r>
              <a:rPr kumimoji="0" lang="fr-C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  <a:hlinkClick r:id="rId3"/>
              </a:rPr>
              <a:t>https://www.youtube.com/watch?v=-sDdIxHMXg8</a:t>
            </a:r>
            <a:endParaRPr kumimoji="0" lang="fr-C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C Avant Garde Gothic" panose="02000503000000000000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C Avant Garde Gothic" panose="02000503000000000000" pitchFamily="50" charset="0"/>
              <a:ea typeface="+mn-ea"/>
              <a:cs typeface="+mn-c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412" y="2098608"/>
            <a:ext cx="6652231" cy="342934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82" y="3933056"/>
            <a:ext cx="2511442" cy="251144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827" y="-377011"/>
            <a:ext cx="3607266" cy="215397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559" y="81264"/>
            <a:ext cx="3607266" cy="2153979"/>
          </a:xfrm>
          <a:prstGeom prst="rect">
            <a:avLst/>
          </a:prstGeom>
        </p:spPr>
      </p:pic>
      <p:pic>
        <p:nvPicPr>
          <p:cNvPr id="14" name="Espace réservé du contenu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" y="6554451"/>
            <a:ext cx="1369118" cy="216502"/>
          </a:xfrm>
          <a:prstGeom prst="rect">
            <a:avLst/>
          </a:prstGeom>
        </p:spPr>
      </p:pic>
      <p:sp>
        <p:nvSpPr>
          <p:cNvPr id="13" name="ZoneTexte 11">
            <a:extLst>
              <a:ext uri="{FF2B5EF4-FFF2-40B4-BE49-F238E27FC236}">
                <a16:creationId xmlns:a16="http://schemas.microsoft.com/office/drawing/2014/main" id="{888729A8-B09E-9B4C-A4A3-ACFA205E1CD9}"/>
              </a:ext>
            </a:extLst>
          </p:cNvPr>
          <p:cNvSpPr txBox="1"/>
          <p:nvPr/>
        </p:nvSpPr>
        <p:spPr>
          <a:xfrm>
            <a:off x="179512" y="380847"/>
            <a:ext cx="6120680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</a:t>
            </a:r>
            <a:r>
              <a:rPr lang="fr-CA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4 – Part B</a:t>
            </a:r>
          </a:p>
          <a:p>
            <a:pPr lvl="0">
              <a:defRPr/>
            </a:pP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Push, Pull, </a:t>
            </a:r>
            <a:r>
              <a:rPr lang="fr-CA" sz="36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Turn</a:t>
            </a: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!</a:t>
            </a:r>
            <a:endParaRPr kumimoji="0" lang="fr-C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erman Beauty" panose="02000500000000000000" pitchFamily="2" charset="0"/>
              <a:ea typeface="+mn-ea"/>
              <a:cs typeface="+mn-cs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237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771800" y="2565177"/>
            <a:ext cx="39645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0" dirty="0">
                <a:latin typeface="German Beauty" panose="02000500000000000000" pitchFamily="2" charset="0"/>
              </a:rPr>
              <a:t>Activity 1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02" b="24828"/>
          <a:stretch/>
        </p:blipFill>
        <p:spPr>
          <a:xfrm flipH="1">
            <a:off x="-1980728" y="769065"/>
            <a:ext cx="7137408" cy="1800200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02" b="24828"/>
          <a:stretch/>
        </p:blipFill>
        <p:spPr>
          <a:xfrm>
            <a:off x="152400" y="4013448"/>
            <a:ext cx="9144000" cy="1800200"/>
          </a:xfrm>
          <a:prstGeom prst="rect">
            <a:avLst/>
          </a:prstGeom>
        </p:spPr>
      </p:pic>
      <p:pic>
        <p:nvPicPr>
          <p:cNvPr id="6" name="Espace réservé du contenu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" y="6554451"/>
            <a:ext cx="1369118" cy="21650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75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899592" y="2204863"/>
            <a:ext cx="7572910" cy="22322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38" y="3926905"/>
            <a:ext cx="2511442" cy="2511442"/>
          </a:xfrm>
          <a:prstGeom prst="rect">
            <a:avLst/>
          </a:prstGeom>
        </p:spPr>
      </p:pic>
      <p:sp>
        <p:nvSpPr>
          <p:cNvPr id="11" name="Forme libre 10"/>
          <p:cNvSpPr/>
          <p:nvPr/>
        </p:nvSpPr>
        <p:spPr>
          <a:xfrm>
            <a:off x="-99682" y="301439"/>
            <a:ext cx="6615898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03649" y="1660377"/>
            <a:ext cx="65077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Translation: Brochette sticks or </a:t>
            </a:r>
            <a:r>
              <a:rPr kumimoji="0" lang="fr-CA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popsicle</a:t>
            </a:r>
            <a:r>
              <a:rPr kumimoji="0" lang="fr-CA" sz="2000" b="0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sticks</a:t>
            </a:r>
          </a:p>
        </p:txBody>
      </p:sp>
      <p:pic>
        <p:nvPicPr>
          <p:cNvPr id="14339" name="Picture 3" descr="https://lh3.googleusercontent.com/idfeGvFx4Ei10izzlonI9_yMXauLn_a-NFzpFETgmZR5ei7Y2cAV4X7ggZ0S_C3Q5RLlT8sjDlj-l7nNh3kDHicm5buTBEeAGq7RUv5EYTqaZZW7avtGOg-edTyck5dk7Jrv5NJ3_Cw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6"/>
          <a:stretch/>
        </p:blipFill>
        <p:spPr bwMode="auto">
          <a:xfrm>
            <a:off x="1979712" y="2199280"/>
            <a:ext cx="1430042" cy="223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s://lh3.googleusercontent.com/DSga8lwkq_r0Cw-UHvr3kz3Vn9-hVQr78yVaxUQp6BsowWXpS0WUQwjj0zmppHA2AFKsqe_f9z5LVjAWIfZamQyW9tRwXgDG1VErE5mmZWWFaQfS_9tVdA49-BZGx4wv29_fc4B4OF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695" y="1524220"/>
            <a:ext cx="4951272" cy="371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827" y="-377011"/>
            <a:ext cx="3607266" cy="2153979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559" y="81264"/>
            <a:ext cx="3607266" cy="2153979"/>
          </a:xfrm>
          <a:prstGeom prst="rect">
            <a:avLst/>
          </a:prstGeom>
        </p:spPr>
      </p:pic>
      <p:pic>
        <p:nvPicPr>
          <p:cNvPr id="29" name="Espace réservé du contenu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" y="6554451"/>
            <a:ext cx="1369118" cy="216502"/>
          </a:xfrm>
          <a:prstGeom prst="rect">
            <a:avLst/>
          </a:prstGeom>
        </p:spPr>
      </p:pic>
      <p:sp>
        <p:nvSpPr>
          <p:cNvPr id="14" name="ZoneTexte 11">
            <a:extLst>
              <a:ext uri="{FF2B5EF4-FFF2-40B4-BE49-F238E27FC236}">
                <a16:creationId xmlns:a16="http://schemas.microsoft.com/office/drawing/2014/main" id="{DD0CFEB3-ACE3-5C4F-9458-05F39B78556E}"/>
              </a:ext>
            </a:extLst>
          </p:cNvPr>
          <p:cNvSpPr txBox="1"/>
          <p:nvPr/>
        </p:nvSpPr>
        <p:spPr>
          <a:xfrm>
            <a:off x="179512" y="380847"/>
            <a:ext cx="6120680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</a:t>
            </a:r>
            <a:r>
              <a:rPr lang="fr-CA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4 – Part B</a:t>
            </a:r>
          </a:p>
          <a:p>
            <a:pPr lvl="0">
              <a:defRPr/>
            </a:pP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Push, Pull, </a:t>
            </a:r>
            <a:r>
              <a:rPr lang="fr-CA" sz="36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Turn</a:t>
            </a: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!</a:t>
            </a:r>
            <a:endParaRPr kumimoji="0" lang="fr-C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erman Beauty" panose="02000500000000000000" pitchFamily="2" charset="0"/>
              <a:ea typeface="+mn-ea"/>
              <a:cs typeface="+mn-cs"/>
            </a:endParaRPr>
          </a:p>
        </p:txBody>
      </p:sp>
      <p:sp>
        <p:nvSpPr>
          <p:cNvPr id="15" name="Rectangle à coins arrondis 5">
            <a:extLst>
              <a:ext uri="{FF2B5EF4-FFF2-40B4-BE49-F238E27FC236}">
                <a16:creationId xmlns:a16="http://schemas.microsoft.com/office/drawing/2014/main" id="{9CE01FAC-1A99-B147-B65D-5C74E173CE04}"/>
              </a:ext>
            </a:extLst>
          </p:cNvPr>
          <p:cNvSpPr/>
          <p:nvPr/>
        </p:nvSpPr>
        <p:spPr>
          <a:xfrm>
            <a:off x="1619672" y="4687781"/>
            <a:ext cx="6765570" cy="1123712"/>
          </a:xfrm>
          <a:prstGeom prst="roundRect">
            <a:avLst/>
          </a:prstGeom>
          <a:solidFill>
            <a:srgbClr val="C8D02D">
              <a:alpha val="72000"/>
            </a:srgbClr>
          </a:solidFill>
          <a:ln>
            <a:solidFill>
              <a:srgbClr val="104C6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Since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we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can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open the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door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by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pushing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on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it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b="1" dirty="0" smtClean="0">
                <a:solidFill>
                  <a:srgbClr val="104C6C"/>
                </a:solidFill>
                <a:latin typeface="ITC Avant Garde Gothic" panose="02000503000000000000" pitchFamily="50" charset="0"/>
              </a:rPr>
              <a:t>or 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by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pulling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it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, the force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will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not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be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applied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at the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same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place. </a:t>
            </a:r>
            <a:r>
              <a:rPr lang="fr-CA" sz="2000" b="1" dirty="0" smtClean="0">
                <a:solidFill>
                  <a:srgbClr val="104C6C"/>
                </a:solidFill>
                <a:latin typeface="ITC Avant Garde Gothic" panose="02000503000000000000" pitchFamily="50" charset="0"/>
              </a:rPr>
              <a:t>The 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motion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will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remain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the </a:t>
            </a:r>
            <a:r>
              <a:rPr lang="fr-CA" sz="2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same</a:t>
            </a:r>
            <a:r>
              <a:rPr lang="fr-CA" sz="2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.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40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e libre 10"/>
          <p:cNvSpPr/>
          <p:nvPr/>
        </p:nvSpPr>
        <p:spPr>
          <a:xfrm>
            <a:off x="-99682" y="301439"/>
            <a:ext cx="6615898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403648" y="1844824"/>
            <a:ext cx="6552729" cy="1634490"/>
          </a:xfrm>
          <a:prstGeom prst="round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</a:rPr>
              <a:t>What</a:t>
            </a:r>
            <a:r>
              <a:rPr kumimoji="0" lang="fr-CA" sz="3000" b="1" i="0" u="none" strike="noStrike" kern="1200" cap="none" spc="0" normalizeH="0" baseline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</a:rPr>
              <a:t> are the </a:t>
            </a:r>
            <a:r>
              <a:rPr kumimoji="0" lang="fr-CA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1EC8D0"/>
                </a:solidFill>
                <a:effectLst/>
                <a:uLnTx/>
                <a:uFillTx/>
                <a:latin typeface="ITC Avant Garde Gothic" panose="02000503000000000000" pitchFamily="50" charset="0"/>
              </a:rPr>
              <a:t>advantages</a:t>
            </a:r>
            <a:endParaRPr kumimoji="0" lang="fr-CA" sz="3000" b="1" i="0" u="none" strike="noStrike" kern="1200" cap="none" spc="0" normalizeH="0" baseline="0" noProof="0" dirty="0">
              <a:ln>
                <a:noFill/>
              </a:ln>
              <a:solidFill>
                <a:srgbClr val="1EC8D0"/>
              </a:solidFill>
              <a:effectLst/>
              <a:uLnTx/>
              <a:uFillTx/>
              <a:latin typeface="ITC Avant Garde Gothic" panose="02000503000000000000" pitchFamily="50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3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and the </a:t>
            </a:r>
            <a:r>
              <a:rPr lang="fr-CA" sz="3000" b="1" dirty="0" err="1">
                <a:solidFill>
                  <a:srgbClr val="1EC8D0"/>
                </a:solidFill>
                <a:latin typeface="ITC Avant Garde Gothic" panose="02000503000000000000" pitchFamily="50" charset="0"/>
              </a:rPr>
              <a:t>disadvantages</a:t>
            </a:r>
            <a:r>
              <a:rPr lang="fr-CA" sz="3000" b="1" dirty="0">
                <a:solidFill>
                  <a:srgbClr val="1EC8D0"/>
                </a:solidFill>
                <a:latin typeface="ITC Avant Garde Gothic" panose="02000503000000000000" pitchFamily="50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3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of </a:t>
            </a:r>
            <a:r>
              <a:rPr lang="fr-CA" sz="3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each</a:t>
            </a:r>
            <a:r>
              <a:rPr lang="fr-CA" sz="3000" b="1" dirty="0">
                <a:solidFill>
                  <a:srgbClr val="104C6C"/>
                </a:solidFill>
                <a:latin typeface="ITC Avant Garde Gothic" panose="02000503000000000000" pitchFamily="50" charset="0"/>
              </a:rPr>
              <a:t> of the </a:t>
            </a:r>
            <a:r>
              <a:rPr lang="fr-CA" sz="3000" b="1" dirty="0" err="1">
                <a:solidFill>
                  <a:srgbClr val="104C6C"/>
                </a:solidFill>
                <a:latin typeface="ITC Avant Garde Gothic" panose="02000503000000000000" pitchFamily="50" charset="0"/>
              </a:rPr>
              <a:t>systems</a:t>
            </a:r>
            <a:r>
              <a:rPr kumimoji="0" lang="fr-CA" sz="3000" b="1" i="0" u="none" strike="noStrike" kern="1200" cap="none" spc="0" normalizeH="0" noProof="0" dirty="0">
                <a:ln>
                  <a:noFill/>
                </a:ln>
                <a:solidFill>
                  <a:srgbClr val="104C6C"/>
                </a:solidFill>
                <a:effectLst/>
                <a:uLnTx/>
                <a:uFillTx/>
                <a:latin typeface="ITC Avant Garde Gothic" panose="02000503000000000000" pitchFamily="50" charset="0"/>
              </a:rPr>
              <a:t>?</a:t>
            </a:r>
            <a:endParaRPr kumimoji="0" lang="fr-CA" sz="3000" b="1" i="0" u="none" strike="noStrike" kern="1200" cap="none" spc="0" normalizeH="0" baseline="0" noProof="0" dirty="0">
              <a:ln>
                <a:noFill/>
              </a:ln>
              <a:solidFill>
                <a:srgbClr val="104C6C"/>
              </a:solidFill>
              <a:effectLst/>
              <a:uLnTx/>
              <a:uFillTx/>
              <a:latin typeface="ITC Avant Garde Gothic" panose="02000503000000000000" pitchFamily="50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0" r="21439"/>
          <a:stretch/>
        </p:blipFill>
        <p:spPr>
          <a:xfrm>
            <a:off x="1172567" y="4784983"/>
            <a:ext cx="1862876" cy="1693348"/>
          </a:xfrm>
          <a:prstGeom prst="ellipse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4" r="22537"/>
          <a:stretch/>
        </p:blipFill>
        <p:spPr>
          <a:xfrm>
            <a:off x="5579787" y="4292623"/>
            <a:ext cx="1908212" cy="1738196"/>
          </a:xfrm>
          <a:prstGeom prst="ellipse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3" r="21809"/>
          <a:stretch/>
        </p:blipFill>
        <p:spPr>
          <a:xfrm>
            <a:off x="-107500" y="3257375"/>
            <a:ext cx="1912269" cy="1719857"/>
          </a:xfrm>
          <a:prstGeom prst="ellipse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4" r="22043"/>
          <a:stretch/>
        </p:blipFill>
        <p:spPr>
          <a:xfrm>
            <a:off x="2963335" y="3558777"/>
            <a:ext cx="1882609" cy="1711033"/>
          </a:xfrm>
          <a:prstGeom prst="ellipse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0" r="22666"/>
          <a:stretch/>
        </p:blipFill>
        <p:spPr>
          <a:xfrm>
            <a:off x="3775120" y="5269810"/>
            <a:ext cx="1756793" cy="1614995"/>
          </a:xfrm>
          <a:prstGeom prst="ellipse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2" r="22059"/>
          <a:stretch/>
        </p:blipFill>
        <p:spPr>
          <a:xfrm>
            <a:off x="7291241" y="3045144"/>
            <a:ext cx="1889272" cy="1730298"/>
          </a:xfrm>
          <a:prstGeom prst="ellipse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187" y="156484"/>
            <a:ext cx="1418380" cy="1582039"/>
          </a:xfrm>
          <a:prstGeom prst="rect">
            <a:avLst/>
          </a:prstGeom>
        </p:spPr>
      </p:pic>
      <p:pic>
        <p:nvPicPr>
          <p:cNvPr id="21" name="Espace réservé du contenu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" y="6554451"/>
            <a:ext cx="1369118" cy="216502"/>
          </a:xfrm>
          <a:prstGeom prst="rect">
            <a:avLst/>
          </a:prstGeom>
        </p:spPr>
      </p:pic>
      <p:sp>
        <p:nvSpPr>
          <p:cNvPr id="23" name="ZoneTexte 11">
            <a:extLst>
              <a:ext uri="{FF2B5EF4-FFF2-40B4-BE49-F238E27FC236}">
                <a16:creationId xmlns:a16="http://schemas.microsoft.com/office/drawing/2014/main" id="{875DF102-E7C6-7B4E-86D7-891F9E7392E3}"/>
              </a:ext>
            </a:extLst>
          </p:cNvPr>
          <p:cNvSpPr txBox="1"/>
          <p:nvPr/>
        </p:nvSpPr>
        <p:spPr>
          <a:xfrm>
            <a:off x="179512" y="380847"/>
            <a:ext cx="6120680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</a:t>
            </a:r>
            <a:r>
              <a:rPr lang="fr-CA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4 – Part B</a:t>
            </a:r>
          </a:p>
          <a:p>
            <a:pPr lvl="0">
              <a:defRPr/>
            </a:pP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Push, Pull, </a:t>
            </a:r>
            <a:r>
              <a:rPr lang="fr-CA" sz="36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Turn</a:t>
            </a: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!</a:t>
            </a:r>
            <a:endParaRPr kumimoji="0" lang="fr-C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erman Beauty" panose="02000500000000000000" pitchFamily="2" charset="0"/>
              <a:ea typeface="+mn-ea"/>
              <a:cs typeface="+mn-cs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99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771800" y="2565177"/>
            <a:ext cx="42130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8000" dirty="0">
                <a:latin typeface="German Beauty" panose="02000500000000000000" pitchFamily="2" charset="0"/>
              </a:rPr>
              <a:t>Activity 5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02" b="24828"/>
          <a:stretch/>
        </p:blipFill>
        <p:spPr>
          <a:xfrm flipH="1">
            <a:off x="-1980728" y="769065"/>
            <a:ext cx="7137408" cy="1800200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02" b="24828"/>
          <a:stretch/>
        </p:blipFill>
        <p:spPr>
          <a:xfrm>
            <a:off x="152400" y="4013448"/>
            <a:ext cx="9144000" cy="1800200"/>
          </a:xfrm>
          <a:prstGeom prst="rect">
            <a:avLst/>
          </a:prstGeom>
        </p:spPr>
      </p:pic>
      <p:pic>
        <p:nvPicPr>
          <p:cNvPr id="6" name="Espace réservé du contenu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" y="6554451"/>
            <a:ext cx="1369118" cy="21650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275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e libre 10"/>
          <p:cNvSpPr/>
          <p:nvPr/>
        </p:nvSpPr>
        <p:spPr>
          <a:xfrm>
            <a:off x="-99682" y="301439"/>
            <a:ext cx="6615898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79512" y="380847"/>
            <a:ext cx="6120680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</a:t>
            </a:r>
            <a:r>
              <a:rPr lang="fr-CA" sz="1600" noProof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 – Part A</a:t>
            </a:r>
            <a:endParaRPr lang="fr-CA" sz="1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lvl="0">
              <a:defRPr/>
            </a:pP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The </a:t>
            </a:r>
            <a:r>
              <a:rPr lang="fr-CA" sz="36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Laws</a:t>
            </a: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 of Attraction!</a:t>
            </a:r>
            <a:endParaRPr kumimoji="0" lang="fr-C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erman Beauty" panose="02000500000000000000" pitchFamily="2" charset="0"/>
              <a:ea typeface="+mn-ea"/>
              <a:cs typeface="+mn-cs"/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323528" y="2276872"/>
            <a:ext cx="7056784" cy="2145268"/>
          </a:xfrm>
          <a:prstGeom prst="round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r>
              <a:rPr lang="fr-CA" sz="3000" dirty="0">
                <a:solidFill>
                  <a:srgbClr val="104C6C"/>
                </a:solidFill>
                <a:latin typeface="German Beauty" panose="02000500000000000000" pitchFamily="2" charset="0"/>
              </a:rPr>
              <a:t>How </a:t>
            </a:r>
            <a:r>
              <a:rPr lang="fr-CA" sz="3000" dirty="0" err="1">
                <a:solidFill>
                  <a:srgbClr val="104C6C"/>
                </a:solidFill>
                <a:latin typeface="German Beauty" panose="02000500000000000000" pitchFamily="2" charset="0"/>
              </a:rPr>
              <a:t>will</a:t>
            </a:r>
            <a:r>
              <a:rPr lang="fr-CA" sz="3000" dirty="0">
                <a:solidFill>
                  <a:srgbClr val="104C6C"/>
                </a:solidFill>
                <a:latin typeface="German Beauty" panose="02000500000000000000" pitchFamily="2" charset="0"/>
              </a:rPr>
              <a:t> </a:t>
            </a:r>
            <a:r>
              <a:rPr lang="fr-CA" sz="3000" dirty="0" err="1">
                <a:solidFill>
                  <a:srgbClr val="104C6C"/>
                </a:solidFill>
                <a:latin typeface="German Beauty" panose="02000500000000000000" pitchFamily="2" charset="0"/>
              </a:rPr>
              <a:t>each</a:t>
            </a:r>
            <a:r>
              <a:rPr lang="fr-CA" sz="3000" dirty="0">
                <a:solidFill>
                  <a:srgbClr val="104C6C"/>
                </a:solidFill>
                <a:latin typeface="German Beauty" panose="02000500000000000000" pitchFamily="2" charset="0"/>
              </a:rPr>
              <a:t> </a:t>
            </a:r>
            <a:r>
              <a:rPr lang="fr-CA" sz="3000" dirty="0" err="1">
                <a:solidFill>
                  <a:srgbClr val="104C6C"/>
                </a:solidFill>
                <a:latin typeface="German Beauty" panose="02000500000000000000" pitchFamily="2" charset="0"/>
              </a:rPr>
              <a:t>object</a:t>
            </a:r>
            <a:r>
              <a:rPr lang="fr-CA" sz="3000" dirty="0">
                <a:solidFill>
                  <a:srgbClr val="104C6C"/>
                </a:solidFill>
                <a:latin typeface="German Beauty" panose="02000500000000000000" pitchFamily="2" charset="0"/>
              </a:rPr>
              <a:t> </a:t>
            </a:r>
            <a:r>
              <a:rPr lang="fr-CA" sz="3000" dirty="0" err="1">
                <a:solidFill>
                  <a:srgbClr val="104C6C"/>
                </a:solidFill>
                <a:latin typeface="German Beauty" panose="02000500000000000000" pitchFamily="2" charset="0"/>
              </a:rPr>
              <a:t>react</a:t>
            </a:r>
            <a:r>
              <a:rPr lang="fr-CA" sz="3000" dirty="0">
                <a:solidFill>
                  <a:srgbClr val="104C6C"/>
                </a:solidFill>
                <a:latin typeface="German Beauty" panose="02000500000000000000" pitchFamily="2" charset="0"/>
              </a:rPr>
              <a:t> to the </a:t>
            </a:r>
            <a:r>
              <a:rPr lang="fr-CA" sz="3000" dirty="0" err="1">
                <a:solidFill>
                  <a:srgbClr val="104C6C"/>
                </a:solidFill>
                <a:latin typeface="German Beauty" panose="02000500000000000000" pitchFamily="2" charset="0"/>
              </a:rPr>
              <a:t>magnet</a:t>
            </a:r>
            <a:r>
              <a:rPr lang="fr-CA" sz="3000" dirty="0">
                <a:solidFill>
                  <a:srgbClr val="104C6C"/>
                </a:solidFill>
                <a:latin typeface="German Beauty" panose="02000500000000000000" pitchFamily="2" charset="0"/>
              </a:rPr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3000" dirty="0" err="1">
                <a:solidFill>
                  <a:srgbClr val="104C6C"/>
                </a:solidFill>
                <a:latin typeface="German Beauty" panose="02000500000000000000" pitchFamily="2" charset="0"/>
              </a:rPr>
              <a:t>Attract</a:t>
            </a:r>
            <a:r>
              <a:rPr lang="fr-CA" sz="3000" dirty="0">
                <a:solidFill>
                  <a:srgbClr val="104C6C"/>
                </a:solidFill>
                <a:latin typeface="German Beauty" panose="02000500000000000000" pitchFamily="2" charset="0"/>
              </a:rPr>
              <a:t> (A)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3000" dirty="0" err="1">
                <a:solidFill>
                  <a:srgbClr val="104C6C"/>
                </a:solidFill>
                <a:latin typeface="German Beauty" panose="02000500000000000000" pitchFamily="2" charset="0"/>
              </a:rPr>
              <a:t>Repel</a:t>
            </a:r>
            <a:r>
              <a:rPr lang="fr-CA" sz="3000" dirty="0">
                <a:solidFill>
                  <a:srgbClr val="104C6C"/>
                </a:solidFill>
                <a:latin typeface="German Beauty" panose="02000500000000000000" pitchFamily="2" charset="0"/>
              </a:rPr>
              <a:t> (R)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3000" dirty="0">
                <a:solidFill>
                  <a:srgbClr val="104C6C"/>
                </a:solidFill>
                <a:latin typeface="German Beauty" panose="02000500000000000000" pitchFamily="2" charset="0"/>
              </a:rPr>
              <a:t>No </a:t>
            </a:r>
            <a:r>
              <a:rPr lang="fr-CA" sz="3000" dirty="0" err="1">
                <a:solidFill>
                  <a:srgbClr val="104C6C"/>
                </a:solidFill>
                <a:latin typeface="German Beauty" panose="02000500000000000000" pitchFamily="2" charset="0"/>
              </a:rPr>
              <a:t>reaction</a:t>
            </a:r>
            <a:r>
              <a:rPr lang="fr-CA" sz="3000" dirty="0">
                <a:solidFill>
                  <a:srgbClr val="104C6C"/>
                </a:solidFill>
                <a:latin typeface="German Beauty" panose="02000500000000000000" pitchFamily="2" charset="0"/>
              </a:rPr>
              <a:t> (X)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986134">
            <a:off x="6771883" y="537888"/>
            <a:ext cx="1603387" cy="159119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38851">
            <a:off x="7100254" y="-872336"/>
            <a:ext cx="2805460" cy="280546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52" y="4637485"/>
            <a:ext cx="1759361" cy="175936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95" y="4235736"/>
            <a:ext cx="1950720" cy="151485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15" b="96193" l="10000" r="90000">
                        <a14:foregroundMark x1="65405" y1="8883" x2="57027" y2="12690"/>
                        <a14:foregroundMark x1="53514" y1="29695" x2="57297" y2="28934"/>
                        <a14:foregroundMark x1="57568" y1="28680" x2="59730" y2="28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66" y="5352593"/>
            <a:ext cx="1293757" cy="137767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5125" r="51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110"/>
          <a:stretch/>
        </p:blipFill>
        <p:spPr>
          <a:xfrm>
            <a:off x="4783208" y="3882142"/>
            <a:ext cx="1537358" cy="222204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77" b="89785" l="2333" r="25667">
                        <a14:foregroundMark x1="8667" y1="42473" x2="24000" y2="44624"/>
                        <a14:foregroundMark x1="17000" y1="43011" x2="24000" y2="41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570"/>
          <a:stretch/>
        </p:blipFill>
        <p:spPr>
          <a:xfrm rot="3523815">
            <a:off x="6060974" y="5163700"/>
            <a:ext cx="738276" cy="179994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352" y="3943833"/>
            <a:ext cx="1959354" cy="195935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576" y="2562708"/>
            <a:ext cx="1347788" cy="1347788"/>
          </a:xfrm>
          <a:prstGeom prst="rect">
            <a:avLst/>
          </a:prstGeom>
        </p:spPr>
      </p:pic>
      <p:pic>
        <p:nvPicPr>
          <p:cNvPr id="16" name="Espace réservé du contenu 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" y="6554451"/>
            <a:ext cx="1369118" cy="21650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18"/>
          <a:srcRect t="22931"/>
          <a:stretch/>
        </p:blipFill>
        <p:spPr>
          <a:xfrm>
            <a:off x="5776102" y="1592395"/>
            <a:ext cx="1881527" cy="1447524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777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0.19028 -0.2740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4" y="-1370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71972" y="2340572"/>
            <a:ext cx="77048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6000" dirty="0" err="1">
                <a:solidFill>
                  <a:prstClr val="black"/>
                </a:solidFill>
                <a:latin typeface="German Beauty" panose="02000500000000000000" pitchFamily="2" charset="0"/>
              </a:rPr>
              <a:t>Preparing</a:t>
            </a:r>
            <a:r>
              <a:rPr lang="fr-CA" sz="6000" dirty="0">
                <a:solidFill>
                  <a:prstClr val="black"/>
                </a:solidFill>
                <a:latin typeface="German Beauty" panose="02000500000000000000" pitchFamily="2" charset="0"/>
              </a:rPr>
              <a:t> to </a:t>
            </a:r>
            <a:r>
              <a:rPr lang="fr-CA" sz="6000" dirty="0" err="1">
                <a:solidFill>
                  <a:prstClr val="black"/>
                </a:solidFill>
                <a:latin typeface="German Beauty" panose="02000500000000000000" pitchFamily="2" charset="0"/>
              </a:rPr>
              <a:t>Meet</a:t>
            </a:r>
            <a:r>
              <a:rPr lang="fr-CA" sz="6000" dirty="0">
                <a:solidFill>
                  <a:prstClr val="black"/>
                </a:solidFill>
                <a:latin typeface="German Beauty" panose="02000500000000000000" pitchFamily="2" charset="0"/>
              </a:rPr>
              <a:t> </a:t>
            </a:r>
            <a:br>
              <a:rPr lang="fr-CA" sz="6000" dirty="0">
                <a:solidFill>
                  <a:prstClr val="black"/>
                </a:solidFill>
                <a:latin typeface="German Beauty" panose="02000500000000000000" pitchFamily="2" charset="0"/>
              </a:rPr>
            </a:br>
            <a:r>
              <a:rPr lang="fr-CA" sz="6000" dirty="0">
                <a:solidFill>
                  <a:prstClr val="black"/>
                </a:solidFill>
                <a:latin typeface="German Beauty" panose="02000500000000000000" pitchFamily="2" charset="0"/>
              </a:rPr>
              <a:t>the Challenge</a:t>
            </a:r>
            <a:endParaRPr kumimoji="0" lang="fr-C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rman Beauty" panose="02000500000000000000" pitchFamily="2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02" b="24828"/>
          <a:stretch/>
        </p:blipFill>
        <p:spPr>
          <a:xfrm flipH="1">
            <a:off x="-1980728" y="769065"/>
            <a:ext cx="7137408" cy="1800200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02" b="24828"/>
          <a:stretch/>
        </p:blipFill>
        <p:spPr>
          <a:xfrm>
            <a:off x="152400" y="4013448"/>
            <a:ext cx="9144000" cy="1800200"/>
          </a:xfrm>
          <a:prstGeom prst="rect">
            <a:avLst/>
          </a:prstGeom>
        </p:spPr>
      </p:pic>
      <p:pic>
        <p:nvPicPr>
          <p:cNvPr id="6" name="Espace réservé du contenu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" y="6554451"/>
            <a:ext cx="1369118" cy="21650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213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695055" y="2274191"/>
            <a:ext cx="7704856" cy="1600438"/>
          </a:xfrm>
          <a:prstGeom prst="roundRect">
            <a:avLst/>
          </a:prstGeom>
          <a:solidFill>
            <a:schemeClr val="tx1">
              <a:alpha val="66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By choosing materials from the list of permitted materials, design and produce a prototype that allows you to sort different types of objects and distribute them into assigned recovery containers.</a:t>
            </a:r>
            <a:endParaRPr kumimoji="0" lang="en-CA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C Avant Garde Gothic" panose="02000503000000000000" pitchFamily="50" charset="0"/>
              <a:ea typeface="+mn-ea"/>
              <a:cs typeface="+mn-cs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3289615"/>
            <a:ext cx="5129808" cy="512980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09" y="3568718"/>
            <a:ext cx="5600260" cy="560026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63" y="-1532754"/>
            <a:ext cx="9144000" cy="546008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6413552" y="2698789"/>
            <a:ext cx="3229663" cy="347474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6862028" y="3293544"/>
            <a:ext cx="3229663" cy="347474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8003">
            <a:off x="4662617" y="3722425"/>
            <a:ext cx="856903" cy="85690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017" y="4931672"/>
            <a:ext cx="768524" cy="76852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5367">
            <a:off x="5613590" y="4257795"/>
            <a:ext cx="899669" cy="752960"/>
          </a:xfrm>
          <a:prstGeom prst="rect">
            <a:avLst/>
          </a:prstGeom>
          <a:effectLst/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4456">
            <a:off x="6048825" y="5002511"/>
            <a:ext cx="899669" cy="75296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  <p:sp>
        <p:nvSpPr>
          <p:cNvPr id="19" name="Forme libre 18"/>
          <p:cNvSpPr/>
          <p:nvPr/>
        </p:nvSpPr>
        <p:spPr>
          <a:xfrm>
            <a:off x="-99682" y="301439"/>
            <a:ext cx="6903930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52509" y="516023"/>
            <a:ext cx="693003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36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Preparing</a:t>
            </a: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 to </a:t>
            </a:r>
            <a:r>
              <a:rPr lang="fr-CA" sz="36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Meet</a:t>
            </a: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 the Challenge</a:t>
            </a:r>
            <a:endParaRPr kumimoji="0" lang="fr-C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erman Beauty" panose="02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6838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6001"/>
            <a:ext cx="9144000" cy="4826782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3289615"/>
            <a:ext cx="5129808" cy="5129808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02" y="3436140"/>
            <a:ext cx="5600260" cy="560026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603954" y="1733950"/>
            <a:ext cx="6632342" cy="1736646"/>
          </a:xfrm>
          <a:prstGeom prst="roundRect">
            <a:avLst/>
          </a:prstGeom>
          <a:solidFill>
            <a:srgbClr val="104C6C">
              <a:alpha val="76000"/>
            </a:srgbClr>
          </a:solidFill>
          <a:ln w="28575">
            <a:solidFill>
              <a:srgbClr val="C8D02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2400" dirty="0">
                <a:solidFill>
                  <a:schemeClr val="bg1"/>
                </a:solidFill>
                <a:latin typeface="German Beauty" panose="02000500000000000000" pitchFamily="2" charset="0"/>
              </a:rPr>
              <a:t>C</a:t>
            </a:r>
            <a:r>
              <a:rPr kumimoji="0" lang="fr-CA" sz="2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man Beauty" panose="02000500000000000000" pitchFamily="2" charset="0"/>
              </a:rPr>
              <a:t>ycle</a:t>
            </a:r>
            <a:r>
              <a:rPr kumimoji="0" lang="fr-CA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man Beauty" panose="02000500000000000000" pitchFamily="2" charset="0"/>
              </a:rPr>
              <a:t> 1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TC Avant Garde Gothic" panose="02000503000000000000" pitchFamily="50" charset="0"/>
              <a:ea typeface="+mn-ea"/>
              <a:cs typeface="+mn-cs"/>
            </a:endParaRPr>
          </a:p>
          <a:p>
            <a:pPr lvl="0"/>
            <a:r>
              <a:rPr lang="fr-CA" dirty="0">
                <a:solidFill>
                  <a:schemeClr val="bg1"/>
                </a:solidFill>
                <a:latin typeface="ITC Avant Garde Gothic" panose="02000503000000000000" pitchFamily="50" charset="0"/>
              </a:rPr>
              <a:t>Sort </a:t>
            </a:r>
            <a:r>
              <a:rPr lang="fr-CA" dirty="0" err="1">
                <a:solidFill>
                  <a:schemeClr val="bg1"/>
                </a:solidFill>
                <a:latin typeface="ITC Avant Garde Gothic" panose="02000503000000000000" pitchFamily="50" charset="0"/>
              </a:rPr>
              <a:t>three</a:t>
            </a:r>
            <a:r>
              <a:rPr lang="fr-CA" dirty="0">
                <a:solidFill>
                  <a:schemeClr val="bg1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solidFill>
                  <a:schemeClr val="bg1"/>
                </a:solidFill>
                <a:latin typeface="ITC Avant Garde Gothic" panose="02000503000000000000" pitchFamily="50" charset="0"/>
              </a:rPr>
              <a:t>different</a:t>
            </a:r>
            <a:r>
              <a:rPr lang="fr-CA" dirty="0">
                <a:solidFill>
                  <a:schemeClr val="bg1"/>
                </a:solidFill>
                <a:latin typeface="ITC Avant Garde Gothic" panose="02000503000000000000" pitchFamily="50" charset="0"/>
              </a:rPr>
              <a:t> types of </a:t>
            </a:r>
            <a:r>
              <a:rPr lang="fr-CA" dirty="0" err="1">
                <a:solidFill>
                  <a:schemeClr val="bg1"/>
                </a:solidFill>
                <a:latin typeface="ITC Avant Garde Gothic" panose="02000503000000000000" pitchFamily="50" charset="0"/>
              </a:rPr>
              <a:t>objects</a:t>
            </a:r>
            <a:r>
              <a:rPr lang="fr-CA" dirty="0">
                <a:solidFill>
                  <a:schemeClr val="bg1"/>
                </a:solidFill>
                <a:latin typeface="ITC Avant Garde Gothic" panose="02000503000000000000" pitchFamily="50" charset="0"/>
              </a:rPr>
              <a:t> and </a:t>
            </a:r>
            <a:r>
              <a:rPr lang="fr-CA" dirty="0" err="1">
                <a:solidFill>
                  <a:schemeClr val="bg1"/>
                </a:solidFill>
                <a:latin typeface="ITC Avant Garde Gothic" panose="02000503000000000000" pitchFamily="50" charset="0"/>
              </a:rPr>
              <a:t>distribute</a:t>
            </a:r>
            <a:r>
              <a:rPr lang="fr-CA" dirty="0">
                <a:solidFill>
                  <a:schemeClr val="bg1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solidFill>
                  <a:schemeClr val="bg1"/>
                </a:solidFill>
                <a:latin typeface="ITC Avant Garde Gothic" panose="02000503000000000000" pitchFamily="50" charset="0"/>
              </a:rPr>
              <a:t>them</a:t>
            </a:r>
            <a:r>
              <a:rPr lang="fr-CA" dirty="0">
                <a:solidFill>
                  <a:schemeClr val="bg1"/>
                </a:solidFill>
                <a:latin typeface="ITC Avant Garde Gothic" panose="02000503000000000000" pitchFamily="50" charset="0"/>
              </a:rPr>
              <a:t> in at least </a:t>
            </a:r>
            <a:r>
              <a:rPr lang="fr-CA" dirty="0" err="1">
                <a:solidFill>
                  <a:schemeClr val="bg1"/>
                </a:solidFill>
                <a:latin typeface="ITC Avant Garde Gothic" panose="02000503000000000000" pitchFamily="50" charset="0"/>
              </a:rPr>
              <a:t>two</a:t>
            </a:r>
            <a:r>
              <a:rPr lang="fr-CA" dirty="0">
                <a:solidFill>
                  <a:schemeClr val="bg1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solidFill>
                  <a:schemeClr val="bg1"/>
                </a:solidFill>
                <a:latin typeface="ITC Avant Garde Gothic" panose="02000503000000000000" pitchFamily="50" charset="0"/>
              </a:rPr>
              <a:t>assigned</a:t>
            </a:r>
            <a:r>
              <a:rPr lang="fr-CA" dirty="0">
                <a:solidFill>
                  <a:schemeClr val="bg1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 smtClean="0">
                <a:solidFill>
                  <a:schemeClr val="bg1"/>
                </a:solidFill>
                <a:latin typeface="ITC Avant Garde Gothic" panose="02000503000000000000" pitchFamily="50" charset="0"/>
              </a:rPr>
              <a:t>recovery</a:t>
            </a:r>
            <a:r>
              <a:rPr lang="fr-CA" dirty="0" smtClean="0">
                <a:solidFill>
                  <a:schemeClr val="bg1"/>
                </a:solidFill>
                <a:latin typeface="ITC Avant Garde Gothic" panose="02000503000000000000" pitchFamily="50" charset="0"/>
              </a:rPr>
              <a:t> containers. One </a:t>
            </a:r>
            <a:r>
              <a:rPr lang="fr-CA" dirty="0">
                <a:solidFill>
                  <a:schemeClr val="bg1"/>
                </a:solidFill>
                <a:latin typeface="ITC Avant Garde Gothic" panose="02000503000000000000" pitchFamily="50" charset="0"/>
              </a:rPr>
              <a:t>of the types of </a:t>
            </a:r>
            <a:r>
              <a:rPr lang="fr-CA" dirty="0" err="1">
                <a:solidFill>
                  <a:schemeClr val="bg1"/>
                </a:solidFill>
                <a:latin typeface="ITC Avant Garde Gothic" panose="02000503000000000000" pitchFamily="50" charset="0"/>
              </a:rPr>
              <a:t>objects</a:t>
            </a:r>
            <a:r>
              <a:rPr lang="fr-CA" dirty="0">
                <a:solidFill>
                  <a:schemeClr val="bg1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solidFill>
                  <a:schemeClr val="bg1"/>
                </a:solidFill>
                <a:latin typeface="ITC Avant Garde Gothic" panose="02000503000000000000" pitchFamily="50" charset="0"/>
              </a:rPr>
              <a:t>can</a:t>
            </a:r>
            <a:r>
              <a:rPr lang="fr-CA" dirty="0">
                <a:solidFill>
                  <a:schemeClr val="bg1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solidFill>
                  <a:schemeClr val="bg1"/>
                </a:solidFill>
                <a:latin typeface="ITC Avant Garde Gothic" panose="02000503000000000000" pitchFamily="50" charset="0"/>
              </a:rPr>
              <a:t>remain</a:t>
            </a:r>
            <a:r>
              <a:rPr lang="fr-CA" dirty="0">
                <a:solidFill>
                  <a:schemeClr val="bg1"/>
                </a:solidFill>
                <a:latin typeface="ITC Avant Garde Gothic" panose="02000503000000000000" pitchFamily="50" charset="0"/>
              </a:rPr>
              <a:t> in the </a:t>
            </a:r>
            <a:r>
              <a:rPr lang="fr-CA" dirty="0" err="1">
                <a:solidFill>
                  <a:schemeClr val="bg1"/>
                </a:solidFill>
                <a:latin typeface="ITC Avant Garde Gothic" panose="02000503000000000000" pitchFamily="50" charset="0"/>
              </a:rPr>
              <a:t>sorter</a:t>
            </a:r>
            <a:r>
              <a:rPr lang="fr-CA" dirty="0">
                <a:solidFill>
                  <a:schemeClr val="bg1"/>
                </a:solidFill>
                <a:latin typeface="ITC Avant Garde Gothic" panose="02000503000000000000" pitchFamily="50" charset="0"/>
              </a:rPr>
              <a:t>.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TC Avant Garde Gothic" panose="02000503000000000000" pitchFamily="50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123728" y="3658741"/>
            <a:ext cx="6447014" cy="1430179"/>
          </a:xfrm>
          <a:prstGeom prst="roundRect">
            <a:avLst/>
          </a:prstGeom>
          <a:solidFill>
            <a:srgbClr val="104C6C">
              <a:alpha val="76000"/>
            </a:srgbClr>
          </a:solidFill>
          <a:ln w="28575">
            <a:solidFill>
              <a:srgbClr val="C8D02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2400" dirty="0">
                <a:solidFill>
                  <a:schemeClr val="bg1"/>
                </a:solidFill>
                <a:latin typeface="German Beauty" panose="02000500000000000000" pitchFamily="2" charset="0"/>
              </a:rPr>
              <a:t>C</a:t>
            </a:r>
            <a:r>
              <a:rPr kumimoji="0" lang="fr-CA" sz="2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man Beauty" panose="02000500000000000000" pitchFamily="2" charset="0"/>
              </a:rPr>
              <a:t>ycles</a:t>
            </a:r>
            <a:r>
              <a:rPr kumimoji="0" lang="fr-CA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man Beauty" panose="02000500000000000000" pitchFamily="2" charset="0"/>
              </a:rPr>
              <a:t> 2 &amp; 3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TC Avant Garde Gothic" panose="02000503000000000000" pitchFamily="50" charset="0"/>
              <a:ea typeface="+mn-ea"/>
              <a:cs typeface="+mn-cs"/>
            </a:endParaRPr>
          </a:p>
          <a:p>
            <a:pPr lvl="0"/>
            <a:r>
              <a:rPr lang="fr-CA" dirty="0">
                <a:solidFill>
                  <a:schemeClr val="bg1"/>
                </a:solidFill>
                <a:latin typeface="ITC Avant Garde Gothic" panose="02000503000000000000" pitchFamily="50" charset="0"/>
              </a:rPr>
              <a:t>Sort </a:t>
            </a:r>
            <a:r>
              <a:rPr lang="fr-CA" dirty="0" err="1">
                <a:solidFill>
                  <a:schemeClr val="bg1"/>
                </a:solidFill>
                <a:latin typeface="ITC Avant Garde Gothic" panose="02000503000000000000" pitchFamily="50" charset="0"/>
              </a:rPr>
              <a:t>three</a:t>
            </a:r>
            <a:r>
              <a:rPr lang="fr-CA" dirty="0">
                <a:solidFill>
                  <a:schemeClr val="bg1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solidFill>
                  <a:schemeClr val="bg1"/>
                </a:solidFill>
                <a:latin typeface="ITC Avant Garde Gothic" panose="02000503000000000000" pitchFamily="50" charset="0"/>
              </a:rPr>
              <a:t>different</a:t>
            </a:r>
            <a:r>
              <a:rPr lang="fr-CA" dirty="0">
                <a:solidFill>
                  <a:schemeClr val="bg1"/>
                </a:solidFill>
                <a:latin typeface="ITC Avant Garde Gothic" panose="02000503000000000000" pitchFamily="50" charset="0"/>
              </a:rPr>
              <a:t> types of </a:t>
            </a:r>
            <a:r>
              <a:rPr lang="fr-CA" dirty="0" err="1">
                <a:solidFill>
                  <a:schemeClr val="bg1"/>
                </a:solidFill>
                <a:latin typeface="ITC Avant Garde Gothic" panose="02000503000000000000" pitchFamily="50" charset="0"/>
              </a:rPr>
              <a:t>objects</a:t>
            </a:r>
            <a:r>
              <a:rPr lang="fr-CA" dirty="0">
                <a:solidFill>
                  <a:schemeClr val="bg1"/>
                </a:solidFill>
                <a:latin typeface="ITC Avant Garde Gothic" panose="02000503000000000000" pitchFamily="50" charset="0"/>
              </a:rPr>
              <a:t> and </a:t>
            </a:r>
            <a:r>
              <a:rPr lang="fr-CA" dirty="0" err="1">
                <a:solidFill>
                  <a:schemeClr val="bg1"/>
                </a:solidFill>
                <a:latin typeface="ITC Avant Garde Gothic" panose="02000503000000000000" pitchFamily="50" charset="0"/>
              </a:rPr>
              <a:t>distribute</a:t>
            </a:r>
            <a:r>
              <a:rPr lang="fr-CA" dirty="0">
                <a:solidFill>
                  <a:schemeClr val="bg1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solidFill>
                  <a:schemeClr val="bg1"/>
                </a:solidFill>
                <a:latin typeface="ITC Avant Garde Gothic" panose="02000503000000000000" pitchFamily="50" charset="0"/>
              </a:rPr>
              <a:t>them</a:t>
            </a:r>
            <a:r>
              <a:rPr lang="fr-CA" dirty="0">
                <a:solidFill>
                  <a:schemeClr val="bg1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solidFill>
                  <a:schemeClr val="bg1"/>
                </a:solidFill>
                <a:latin typeface="ITC Avant Garde Gothic" panose="02000503000000000000" pitchFamily="50" charset="0"/>
              </a:rPr>
              <a:t>into</a:t>
            </a:r>
            <a:r>
              <a:rPr lang="fr-CA" dirty="0">
                <a:solidFill>
                  <a:schemeClr val="bg1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solidFill>
                  <a:schemeClr val="bg1"/>
                </a:solidFill>
                <a:latin typeface="ITC Avant Garde Gothic" panose="02000503000000000000" pitchFamily="50" charset="0"/>
              </a:rPr>
              <a:t>three</a:t>
            </a:r>
            <a:r>
              <a:rPr lang="fr-CA" dirty="0">
                <a:solidFill>
                  <a:schemeClr val="bg1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solidFill>
                  <a:schemeClr val="bg1"/>
                </a:solidFill>
                <a:latin typeface="ITC Avant Garde Gothic" panose="02000503000000000000" pitchFamily="50" charset="0"/>
              </a:rPr>
              <a:t>assigned</a:t>
            </a:r>
            <a:r>
              <a:rPr lang="fr-CA" dirty="0">
                <a:solidFill>
                  <a:schemeClr val="bg1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 smtClean="0">
                <a:solidFill>
                  <a:schemeClr val="bg1"/>
                </a:solidFill>
                <a:latin typeface="ITC Avant Garde Gothic" panose="02000503000000000000" pitchFamily="50" charset="0"/>
              </a:rPr>
              <a:t>recovery</a:t>
            </a:r>
            <a:r>
              <a:rPr lang="fr-CA" dirty="0" smtClean="0">
                <a:solidFill>
                  <a:schemeClr val="bg1"/>
                </a:solidFill>
                <a:latin typeface="ITC Avant Garde Gothic" panose="02000503000000000000" pitchFamily="50" charset="0"/>
              </a:rPr>
              <a:t> containers.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TC Avant Garde Gothic" panose="02000503000000000000" pitchFamily="50" charset="0"/>
            </a:endParaRPr>
          </a:p>
        </p:txBody>
      </p:sp>
      <p:sp>
        <p:nvSpPr>
          <p:cNvPr id="13" name="Forme libre 10">
            <a:extLst>
              <a:ext uri="{FF2B5EF4-FFF2-40B4-BE49-F238E27FC236}">
                <a16:creationId xmlns:a16="http://schemas.microsoft.com/office/drawing/2014/main" id="{4F123ABD-7473-E54E-BDF0-35CB72709257}"/>
              </a:ext>
            </a:extLst>
          </p:cNvPr>
          <p:cNvSpPr/>
          <p:nvPr/>
        </p:nvSpPr>
        <p:spPr>
          <a:xfrm>
            <a:off x="-99682" y="301439"/>
            <a:ext cx="6903930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ZoneTexte 11">
            <a:extLst>
              <a:ext uri="{FF2B5EF4-FFF2-40B4-BE49-F238E27FC236}">
                <a16:creationId xmlns:a16="http://schemas.microsoft.com/office/drawing/2014/main" id="{D251C9D0-66EA-0441-A32A-CCC227CC742D}"/>
              </a:ext>
            </a:extLst>
          </p:cNvPr>
          <p:cNvSpPr txBox="1"/>
          <p:nvPr/>
        </p:nvSpPr>
        <p:spPr>
          <a:xfrm>
            <a:off x="152509" y="516023"/>
            <a:ext cx="693003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36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Preparing</a:t>
            </a: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 to </a:t>
            </a:r>
            <a:r>
              <a:rPr lang="fr-CA" sz="36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Meet</a:t>
            </a: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 the Challenge</a:t>
            </a:r>
            <a:endParaRPr kumimoji="0" lang="fr-C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erman Beauty" panose="02000500000000000000" pitchFamily="2" charset="0"/>
              <a:ea typeface="+mn-ea"/>
              <a:cs typeface="+mn-cs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320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151629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400" dirty="0" err="1">
                <a:solidFill>
                  <a:srgbClr val="104C6C"/>
                </a:solidFill>
                <a:latin typeface="German Beauty" panose="02000500000000000000" pitchFamily="2" charset="0"/>
              </a:rPr>
              <a:t>Each</a:t>
            </a:r>
            <a:r>
              <a:rPr lang="fr-CA" sz="2400" dirty="0">
                <a:solidFill>
                  <a:srgbClr val="104C6C"/>
                </a:solidFill>
                <a:latin typeface="German Beauty" panose="02000500000000000000" pitchFamily="2" charset="0"/>
              </a:rPr>
              <a:t> objet </a:t>
            </a:r>
            <a:r>
              <a:rPr lang="fr-CA" sz="2400" dirty="0" err="1">
                <a:solidFill>
                  <a:srgbClr val="104C6C"/>
                </a:solidFill>
                <a:latin typeface="German Beauty" panose="02000500000000000000" pitchFamily="2" charset="0"/>
              </a:rPr>
              <a:t>that</a:t>
            </a:r>
            <a:r>
              <a:rPr lang="fr-CA" sz="2400" dirty="0">
                <a:solidFill>
                  <a:srgbClr val="104C6C"/>
                </a:solidFill>
                <a:latin typeface="German Beauty" panose="02000500000000000000" pitchFamily="2" charset="0"/>
              </a:rPr>
              <a:t> </a:t>
            </a:r>
            <a:r>
              <a:rPr lang="fr-CA" sz="2400" dirty="0" err="1">
                <a:solidFill>
                  <a:srgbClr val="104C6C"/>
                </a:solidFill>
                <a:latin typeface="German Beauty" panose="02000500000000000000" pitchFamily="2" charset="0"/>
              </a:rPr>
              <a:t>is</a:t>
            </a:r>
            <a:r>
              <a:rPr lang="fr-CA" sz="2400" dirty="0">
                <a:solidFill>
                  <a:srgbClr val="104C6C"/>
                </a:solidFill>
                <a:latin typeface="German Beauty" panose="02000500000000000000" pitchFamily="2" charset="0"/>
              </a:rPr>
              <a:t> </a:t>
            </a:r>
            <a:r>
              <a:rPr lang="fr-CA" sz="2400" dirty="0" err="1">
                <a:solidFill>
                  <a:srgbClr val="104C6C"/>
                </a:solidFill>
                <a:latin typeface="German Beauty" panose="02000500000000000000" pitchFamily="2" charset="0"/>
              </a:rPr>
              <a:t>sorted</a:t>
            </a:r>
            <a:r>
              <a:rPr lang="fr-CA" sz="2400" dirty="0">
                <a:solidFill>
                  <a:srgbClr val="104C6C"/>
                </a:solidFill>
                <a:latin typeface="German Beauty" panose="02000500000000000000" pitchFamily="2" charset="0"/>
              </a:rPr>
              <a:t> </a:t>
            </a:r>
            <a:r>
              <a:rPr lang="fr-CA" sz="2400" dirty="0" err="1">
                <a:solidFill>
                  <a:srgbClr val="104C6C"/>
                </a:solidFill>
                <a:latin typeface="German Beauty" panose="02000500000000000000" pitchFamily="2" charset="0"/>
              </a:rPr>
              <a:t>correctly</a:t>
            </a:r>
            <a:r>
              <a:rPr lang="fr-CA" sz="2400" dirty="0">
                <a:solidFill>
                  <a:srgbClr val="104C6C"/>
                </a:solidFill>
                <a:latin typeface="German Beauty" panose="02000500000000000000" pitchFamily="2" charset="0"/>
              </a:rPr>
              <a:t> </a:t>
            </a:r>
            <a:r>
              <a:rPr lang="fr-CA" sz="2400" dirty="0" err="1">
                <a:solidFill>
                  <a:srgbClr val="104C6C"/>
                </a:solidFill>
                <a:latin typeface="German Beauty" panose="02000500000000000000" pitchFamily="2" charset="0"/>
              </a:rPr>
              <a:t>is</a:t>
            </a:r>
            <a:r>
              <a:rPr lang="fr-CA" sz="2400" dirty="0">
                <a:solidFill>
                  <a:srgbClr val="104C6C"/>
                </a:solidFill>
                <a:latin typeface="German Beauty" panose="02000500000000000000" pitchFamily="2" charset="0"/>
              </a:rPr>
              <a:t> </a:t>
            </a:r>
            <a:r>
              <a:rPr lang="fr-CA" sz="2400" dirty="0" err="1">
                <a:solidFill>
                  <a:srgbClr val="104C6C"/>
                </a:solidFill>
                <a:latin typeface="German Beauty" panose="02000500000000000000" pitchFamily="2" charset="0"/>
              </a:rPr>
              <a:t>worth</a:t>
            </a:r>
            <a:r>
              <a:rPr lang="fr-CA" sz="2400" dirty="0">
                <a:solidFill>
                  <a:srgbClr val="104C6C"/>
                </a:solidFill>
                <a:latin typeface="German Beauty" panose="02000500000000000000" pitchFamily="2" charset="0"/>
              </a:rPr>
              <a:t> </a:t>
            </a:r>
            <a:r>
              <a:rPr lang="fr-CA" sz="2400" dirty="0" smtClean="0">
                <a:solidFill>
                  <a:srgbClr val="104C6C"/>
                </a:solidFill>
                <a:latin typeface="German Beauty" panose="02000500000000000000" pitchFamily="2" charset="0"/>
              </a:rPr>
              <a:t>100 </a:t>
            </a:r>
            <a:r>
              <a:rPr lang="fr-CA" sz="2400" dirty="0">
                <a:solidFill>
                  <a:srgbClr val="104C6C"/>
                </a:solidFill>
                <a:latin typeface="German Beauty" panose="02000500000000000000" pitchFamily="2" charset="0"/>
              </a:rPr>
              <a:t>points. 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592288" y="2242075"/>
            <a:ext cx="2602035" cy="1668542"/>
          </a:xfrm>
          <a:prstGeom prst="roundRect">
            <a:avLst/>
          </a:prstGeom>
          <a:solidFill>
            <a:srgbClr val="FED21F">
              <a:alpha val="48000"/>
            </a:srgbClr>
          </a:solidFill>
          <a:ln w="28575">
            <a:solidFill>
              <a:srgbClr val="A7870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CA" sz="2000" b="1" dirty="0">
                <a:latin typeface="ITC Avant Garde Gothic" panose="02000503000000000000" pitchFamily="50" charset="0"/>
              </a:rPr>
              <a:t>Cycle </a:t>
            </a:r>
            <a:r>
              <a:rPr lang="fr-CA" sz="2000" b="1" dirty="0" smtClean="0">
                <a:latin typeface="ITC Avant Garde Gothic" panose="02000503000000000000" pitchFamily="50" charset="0"/>
              </a:rPr>
              <a:t>1</a:t>
            </a:r>
          </a:p>
          <a:p>
            <a:pPr algn="ctr"/>
            <a:endParaRPr lang="fr-CA" dirty="0">
              <a:latin typeface="ITC Avant Garde Gothic" panose="02000503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latin typeface="ITC Avant Garde Gothic" panose="02000503000000000000" pitchFamily="50" charset="0"/>
              </a:rPr>
              <a:t>5 macaronis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latin typeface="ITC Avant Garde Gothic" panose="02000503000000000000" pitchFamily="50" charset="0"/>
              </a:rPr>
              <a:t>5 </a:t>
            </a:r>
            <a:r>
              <a:rPr lang="fr-CA" dirty="0" err="1">
                <a:latin typeface="ITC Avant Garde Gothic" panose="02000503000000000000" pitchFamily="50" charset="0"/>
              </a:rPr>
              <a:t>marbles</a:t>
            </a:r>
            <a:endParaRPr lang="fr-CA" dirty="0">
              <a:latin typeface="ITC Avant Garde Gothic" panose="02000503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latin typeface="ITC Avant Garde Gothic" panose="02000503000000000000" pitchFamily="50" charset="0"/>
              </a:rPr>
              <a:t>5 </a:t>
            </a:r>
            <a:r>
              <a:rPr lang="fr-CA" dirty="0" err="1">
                <a:latin typeface="ITC Avant Garde Gothic" panose="02000503000000000000" pitchFamily="50" charset="0"/>
              </a:rPr>
              <a:t>ping</a:t>
            </a:r>
            <a:r>
              <a:rPr lang="fr-CA" dirty="0"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latin typeface="ITC Avant Garde Gothic" panose="02000503000000000000" pitchFamily="50" charset="0"/>
              </a:rPr>
              <a:t>pong</a:t>
            </a:r>
            <a:r>
              <a:rPr lang="fr-CA" dirty="0"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latin typeface="ITC Avant Garde Gothic" panose="02000503000000000000" pitchFamily="50" charset="0"/>
              </a:rPr>
              <a:t>balls</a:t>
            </a:r>
            <a:r>
              <a:rPr lang="fr-CA" dirty="0">
                <a:latin typeface="ITC Avant Garde Gothic" panose="02000503000000000000" pitchFamily="50" charset="0"/>
              </a:rPr>
              <a:t> 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4479533" y="2060939"/>
            <a:ext cx="3436848" cy="2077164"/>
          </a:xfrm>
          <a:prstGeom prst="roundRect">
            <a:avLst/>
          </a:prstGeom>
          <a:solidFill>
            <a:srgbClr val="FED21F">
              <a:alpha val="48000"/>
            </a:srgbClr>
          </a:solidFill>
          <a:ln w="28575">
            <a:solidFill>
              <a:srgbClr val="A7870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2000" b="1" dirty="0">
                <a:latin typeface="ITC Avant Garde Gothic" panose="02000503000000000000" pitchFamily="50" charset="0"/>
              </a:rPr>
              <a:t>Cycle </a:t>
            </a:r>
            <a:r>
              <a:rPr lang="fr-CA" sz="2000" b="1" dirty="0" smtClean="0">
                <a:latin typeface="ITC Avant Garde Gothic" panose="02000503000000000000" pitchFamily="50" charset="0"/>
              </a:rPr>
              <a:t>2</a:t>
            </a:r>
          </a:p>
          <a:p>
            <a:pPr algn="ctr"/>
            <a:endParaRPr lang="fr-CA" dirty="0">
              <a:latin typeface="ITC Avant Garde Gothic" panose="02000503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latin typeface="ITC Avant Garde Gothic" panose="02000503000000000000" pitchFamily="50" charset="0"/>
              </a:rPr>
              <a:t>5 </a:t>
            </a:r>
            <a:r>
              <a:rPr lang="fr-CA" dirty="0" err="1">
                <a:latin typeface="ITC Avant Garde Gothic" panose="02000503000000000000" pitchFamily="50" charset="0"/>
              </a:rPr>
              <a:t>marbles</a:t>
            </a:r>
            <a:endParaRPr lang="fr-CA" dirty="0">
              <a:latin typeface="ITC Avant Garde Gothic" panose="02000503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latin typeface="ITC Avant Garde Gothic" panose="02000503000000000000" pitchFamily="50" charset="0"/>
              </a:rPr>
              <a:t>5 </a:t>
            </a:r>
            <a:r>
              <a:rPr lang="fr-CA" dirty="0" err="1">
                <a:latin typeface="ITC Avant Garde Gothic" panose="02000503000000000000" pitchFamily="50" charset="0"/>
              </a:rPr>
              <a:t>centicubes</a:t>
            </a:r>
            <a:endParaRPr lang="fr-CA" dirty="0">
              <a:latin typeface="ITC Avant Garde Gothic" panose="02000503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solidFill>
                  <a:srgbClr val="000000"/>
                </a:solidFill>
                <a:latin typeface="ITC Avant Garde Gothic" panose="02000503000000000000" pitchFamily="50" charset="0"/>
              </a:rPr>
              <a:t>5 </a:t>
            </a:r>
            <a:r>
              <a:rPr lang="fr-CA" dirty="0" err="1">
                <a:solidFill>
                  <a:srgbClr val="000000"/>
                </a:solidFill>
                <a:latin typeface="ITC Avant Garde Gothic" panose="02000503000000000000" pitchFamily="50" charset="0"/>
              </a:rPr>
              <a:t>metal</a:t>
            </a:r>
            <a:r>
              <a:rPr lang="fr-CA" dirty="0">
                <a:solidFill>
                  <a:srgbClr val="000000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solidFill>
                  <a:srgbClr val="000000"/>
                </a:solidFill>
                <a:latin typeface="ITC Avant Garde Gothic" panose="02000503000000000000" pitchFamily="50" charset="0"/>
              </a:rPr>
              <a:t>washers</a:t>
            </a:r>
            <a:r>
              <a:rPr lang="fr-CA" dirty="0">
                <a:solidFill>
                  <a:srgbClr val="000000"/>
                </a:solidFill>
                <a:latin typeface="ITC Avant Garde Gothic" panose="02000503000000000000" pitchFamily="50" charset="0"/>
              </a:rPr>
              <a:t>  ½’’ </a:t>
            </a:r>
            <a:br>
              <a:rPr lang="fr-CA" dirty="0">
                <a:solidFill>
                  <a:srgbClr val="000000"/>
                </a:solidFill>
                <a:latin typeface="ITC Avant Garde Gothic" panose="02000503000000000000" pitchFamily="50" charset="0"/>
              </a:rPr>
            </a:br>
            <a:r>
              <a:rPr lang="fr-CA" sz="1200" i="1" dirty="0">
                <a:solidFill>
                  <a:srgbClr val="000000"/>
                </a:solidFill>
                <a:latin typeface="ITC Avant Garde Gothic" panose="02000503000000000000" pitchFamily="50" charset="0"/>
              </a:rPr>
              <a:t>(12,7 mm </a:t>
            </a:r>
            <a:r>
              <a:rPr lang="fr-CA" sz="1200" i="1" dirty="0" err="1">
                <a:solidFill>
                  <a:srgbClr val="000000"/>
                </a:solidFill>
                <a:latin typeface="ITC Avant Garde Gothic" panose="02000503000000000000" pitchFamily="50" charset="0"/>
              </a:rPr>
              <a:t>inside</a:t>
            </a:r>
            <a:r>
              <a:rPr lang="fr-CA" sz="1200" i="1" dirty="0">
                <a:solidFill>
                  <a:srgbClr val="000000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1200" i="1" dirty="0" err="1">
                <a:solidFill>
                  <a:srgbClr val="000000"/>
                </a:solidFill>
                <a:latin typeface="ITC Avant Garde Gothic" panose="02000503000000000000" pitchFamily="50" charset="0"/>
              </a:rPr>
              <a:t>diameter</a:t>
            </a:r>
            <a:r>
              <a:rPr lang="fr-CA" sz="1200" i="1" dirty="0">
                <a:solidFill>
                  <a:srgbClr val="000000"/>
                </a:solidFill>
                <a:latin typeface="ITC Avant Garde Gothic" panose="02000503000000000000" pitchFamily="50" charset="0"/>
              </a:rPr>
              <a:t> and </a:t>
            </a:r>
            <a:br>
              <a:rPr lang="fr-CA" sz="1200" i="1" dirty="0">
                <a:solidFill>
                  <a:srgbClr val="000000"/>
                </a:solidFill>
                <a:latin typeface="ITC Avant Garde Gothic" panose="02000503000000000000" pitchFamily="50" charset="0"/>
              </a:rPr>
            </a:br>
            <a:r>
              <a:rPr lang="fr-CA" sz="1200" i="1" dirty="0">
                <a:solidFill>
                  <a:srgbClr val="000000"/>
                </a:solidFill>
                <a:latin typeface="ITC Avant Garde Gothic" panose="02000503000000000000" pitchFamily="50" charset="0"/>
              </a:rPr>
              <a:t>34,93 mm </a:t>
            </a:r>
            <a:r>
              <a:rPr lang="fr-CA" sz="1200" i="1" dirty="0" err="1">
                <a:solidFill>
                  <a:srgbClr val="000000"/>
                </a:solidFill>
                <a:latin typeface="ITC Avant Garde Gothic" panose="02000503000000000000" pitchFamily="50" charset="0"/>
              </a:rPr>
              <a:t>outside</a:t>
            </a:r>
            <a:r>
              <a:rPr lang="fr-CA" sz="1200" i="1" dirty="0">
                <a:solidFill>
                  <a:srgbClr val="000000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1200" i="1" dirty="0" err="1">
                <a:solidFill>
                  <a:srgbClr val="000000"/>
                </a:solidFill>
                <a:latin typeface="ITC Avant Garde Gothic" panose="02000503000000000000" pitchFamily="50" charset="0"/>
              </a:rPr>
              <a:t>diameter</a:t>
            </a:r>
            <a:r>
              <a:rPr lang="fr-CA" sz="1200" i="1" dirty="0">
                <a:solidFill>
                  <a:srgbClr val="000000"/>
                </a:solidFill>
                <a:latin typeface="ITC Avant Garde Gothic" panose="02000503000000000000" pitchFamily="50" charset="0"/>
              </a:rPr>
              <a:t>)</a:t>
            </a:r>
            <a:r>
              <a:rPr lang="fr-CA" sz="1200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452985" y="4248201"/>
            <a:ext cx="3489944" cy="2077164"/>
          </a:xfrm>
          <a:prstGeom prst="roundRect">
            <a:avLst/>
          </a:prstGeom>
          <a:solidFill>
            <a:srgbClr val="FED21F">
              <a:alpha val="48000"/>
            </a:srgbClr>
          </a:solidFill>
          <a:ln w="28575">
            <a:solidFill>
              <a:srgbClr val="A7870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2000" b="1" dirty="0">
                <a:latin typeface="ITC Avant Garde Gothic" panose="02000503000000000000" pitchFamily="50" charset="0"/>
              </a:rPr>
              <a:t>Cycle </a:t>
            </a:r>
            <a:r>
              <a:rPr lang="fr-CA" sz="2000" b="1" dirty="0" smtClean="0">
                <a:latin typeface="ITC Avant Garde Gothic" panose="02000503000000000000" pitchFamily="50" charset="0"/>
              </a:rPr>
              <a:t>3</a:t>
            </a:r>
          </a:p>
          <a:p>
            <a:pPr algn="ctr"/>
            <a:endParaRPr lang="fr-CA" dirty="0">
              <a:latin typeface="ITC Avant Garde Gothic" panose="02000503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latin typeface="ITC Avant Garde Gothic" panose="02000503000000000000" pitchFamily="50" charset="0"/>
              </a:rPr>
              <a:t>10 </a:t>
            </a:r>
            <a:r>
              <a:rPr lang="fr-CA" dirty="0" err="1">
                <a:latin typeface="ITC Avant Garde Gothic" panose="02000503000000000000" pitchFamily="50" charset="0"/>
              </a:rPr>
              <a:t>marbles</a:t>
            </a:r>
            <a:endParaRPr lang="fr-CA" dirty="0">
              <a:latin typeface="ITC Avant Garde Gothic" panose="02000503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latin typeface="ITC Avant Garde Gothic" panose="02000503000000000000" pitchFamily="50" charset="0"/>
              </a:rPr>
              <a:t>10 </a:t>
            </a:r>
            <a:r>
              <a:rPr lang="fr-CA" dirty="0" err="1">
                <a:latin typeface="ITC Avant Garde Gothic" panose="02000503000000000000" pitchFamily="50" charset="0"/>
              </a:rPr>
              <a:t>centicubes</a:t>
            </a:r>
            <a:endParaRPr lang="fr-CA" dirty="0">
              <a:latin typeface="ITC Avant Garde Gothic" panose="02000503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solidFill>
                  <a:srgbClr val="000000"/>
                </a:solidFill>
                <a:latin typeface="ITC Avant Garde Gothic" panose="02000503000000000000" pitchFamily="50" charset="0"/>
              </a:rPr>
              <a:t>10 </a:t>
            </a:r>
            <a:r>
              <a:rPr lang="fr-CA" dirty="0" err="1">
                <a:solidFill>
                  <a:srgbClr val="000000"/>
                </a:solidFill>
                <a:latin typeface="ITC Avant Garde Gothic" panose="02000503000000000000" pitchFamily="50" charset="0"/>
              </a:rPr>
              <a:t>metal</a:t>
            </a:r>
            <a:r>
              <a:rPr lang="fr-CA" dirty="0">
                <a:solidFill>
                  <a:srgbClr val="000000"/>
                </a:solidFill>
                <a:latin typeface="ITC Avant Garde Gothic" panose="02000503000000000000" pitchFamily="50" charset="0"/>
              </a:rPr>
              <a:t> </a:t>
            </a:r>
            <a:r>
              <a:rPr lang="fr-CA" dirty="0" err="1">
                <a:solidFill>
                  <a:srgbClr val="000000"/>
                </a:solidFill>
                <a:latin typeface="ITC Avant Garde Gothic" panose="02000503000000000000" pitchFamily="50" charset="0"/>
              </a:rPr>
              <a:t>washers</a:t>
            </a:r>
            <a:r>
              <a:rPr lang="fr-CA" dirty="0">
                <a:solidFill>
                  <a:srgbClr val="000000"/>
                </a:solidFill>
                <a:latin typeface="ITC Avant Garde Gothic" panose="02000503000000000000" pitchFamily="50" charset="0"/>
              </a:rPr>
              <a:t> ½’’</a:t>
            </a:r>
            <a:br>
              <a:rPr lang="fr-CA" dirty="0">
                <a:solidFill>
                  <a:srgbClr val="000000"/>
                </a:solidFill>
                <a:latin typeface="ITC Avant Garde Gothic" panose="02000503000000000000" pitchFamily="50" charset="0"/>
              </a:rPr>
            </a:br>
            <a:r>
              <a:rPr lang="fr-CA" sz="1200" i="1" dirty="0">
                <a:solidFill>
                  <a:srgbClr val="000000"/>
                </a:solidFill>
                <a:latin typeface="ITC Avant Garde Gothic" panose="02000503000000000000" pitchFamily="50" charset="0"/>
              </a:rPr>
              <a:t>(12,7 mm </a:t>
            </a:r>
            <a:r>
              <a:rPr lang="fr-CA" sz="1200" i="1" dirty="0" err="1">
                <a:solidFill>
                  <a:srgbClr val="000000"/>
                </a:solidFill>
                <a:latin typeface="ITC Avant Garde Gothic" panose="02000503000000000000" pitchFamily="50" charset="0"/>
              </a:rPr>
              <a:t>inside</a:t>
            </a:r>
            <a:r>
              <a:rPr lang="fr-CA" sz="1200" i="1" dirty="0">
                <a:solidFill>
                  <a:srgbClr val="000000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1200" i="1" dirty="0" err="1">
                <a:solidFill>
                  <a:srgbClr val="000000"/>
                </a:solidFill>
                <a:latin typeface="ITC Avant Garde Gothic" panose="02000503000000000000" pitchFamily="50" charset="0"/>
              </a:rPr>
              <a:t>diameter</a:t>
            </a:r>
            <a:r>
              <a:rPr lang="fr-CA" sz="1200" i="1" dirty="0">
                <a:solidFill>
                  <a:srgbClr val="000000"/>
                </a:solidFill>
                <a:latin typeface="ITC Avant Garde Gothic" panose="02000503000000000000" pitchFamily="50" charset="0"/>
              </a:rPr>
              <a:t> and </a:t>
            </a:r>
            <a:br>
              <a:rPr lang="fr-CA" sz="1200" i="1" dirty="0">
                <a:solidFill>
                  <a:srgbClr val="000000"/>
                </a:solidFill>
                <a:latin typeface="ITC Avant Garde Gothic" panose="02000503000000000000" pitchFamily="50" charset="0"/>
              </a:rPr>
            </a:br>
            <a:r>
              <a:rPr lang="fr-CA" sz="1200" i="1" dirty="0">
                <a:solidFill>
                  <a:srgbClr val="000000"/>
                </a:solidFill>
                <a:latin typeface="ITC Avant Garde Gothic" panose="02000503000000000000" pitchFamily="50" charset="0"/>
              </a:rPr>
              <a:t>34,93 mm </a:t>
            </a:r>
            <a:r>
              <a:rPr lang="fr-CA" sz="1200" i="1" dirty="0" err="1">
                <a:solidFill>
                  <a:srgbClr val="000000"/>
                </a:solidFill>
                <a:latin typeface="ITC Avant Garde Gothic" panose="02000503000000000000" pitchFamily="50" charset="0"/>
              </a:rPr>
              <a:t>outside</a:t>
            </a:r>
            <a:r>
              <a:rPr lang="fr-CA" sz="1200" i="1" dirty="0">
                <a:solidFill>
                  <a:srgbClr val="000000"/>
                </a:solidFill>
                <a:latin typeface="ITC Avant Garde Gothic" panose="02000503000000000000" pitchFamily="50" charset="0"/>
              </a:rPr>
              <a:t> </a:t>
            </a:r>
            <a:r>
              <a:rPr lang="fr-CA" sz="1200" i="1" dirty="0" err="1">
                <a:solidFill>
                  <a:srgbClr val="000000"/>
                </a:solidFill>
                <a:latin typeface="ITC Avant Garde Gothic" panose="02000503000000000000" pitchFamily="50" charset="0"/>
              </a:rPr>
              <a:t>diameter</a:t>
            </a:r>
            <a:r>
              <a:rPr lang="fr-CA" sz="1200" i="1" dirty="0">
                <a:solidFill>
                  <a:srgbClr val="000000"/>
                </a:solidFill>
                <a:latin typeface="ITC Avant Garde Gothic" panose="02000503000000000000" pitchFamily="50" charset="0"/>
              </a:rPr>
              <a:t>)</a:t>
            </a:r>
            <a:r>
              <a:rPr lang="fr-CA" sz="1200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3289615"/>
            <a:ext cx="5129808" cy="5129808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02" y="3436140"/>
            <a:ext cx="5600260" cy="560026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1198">
            <a:off x="3155145" y="4529706"/>
            <a:ext cx="856903" cy="856903"/>
          </a:xfrm>
          <a:prstGeom prst="rect">
            <a:avLst/>
          </a:prstGeom>
          <a:effectLst/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167276"/>
            <a:ext cx="768524" cy="768524"/>
          </a:xfrm>
          <a:prstGeom prst="rect">
            <a:avLst/>
          </a:prstGeom>
          <a:effectLst/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81173">
            <a:off x="2179386" y="3954980"/>
            <a:ext cx="899669" cy="752960"/>
          </a:xfrm>
          <a:prstGeom prst="rect">
            <a:avLst/>
          </a:prstGeom>
          <a:effectLst/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81173">
            <a:off x="4029699" y="4273992"/>
            <a:ext cx="899669" cy="752960"/>
          </a:xfrm>
          <a:prstGeom prst="rect">
            <a:avLst/>
          </a:prstGeom>
          <a:effectLst/>
        </p:spPr>
      </p:pic>
      <p:sp>
        <p:nvSpPr>
          <p:cNvPr id="16" name="Forme libre 10">
            <a:extLst>
              <a:ext uri="{FF2B5EF4-FFF2-40B4-BE49-F238E27FC236}">
                <a16:creationId xmlns:a16="http://schemas.microsoft.com/office/drawing/2014/main" id="{9F0658D5-2AEC-0040-B275-F6B71C90C696}"/>
              </a:ext>
            </a:extLst>
          </p:cNvPr>
          <p:cNvSpPr/>
          <p:nvPr/>
        </p:nvSpPr>
        <p:spPr>
          <a:xfrm>
            <a:off x="-99682" y="301439"/>
            <a:ext cx="6903930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5496" y="391755"/>
            <a:ext cx="756084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36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Preparing</a:t>
            </a: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 to </a:t>
            </a:r>
            <a:r>
              <a:rPr lang="fr-CA" sz="36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Meet</a:t>
            </a: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 the Challenge</a:t>
            </a:r>
            <a:endParaRPr kumimoji="0" lang="fr-C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erman Beauty" panose="02000500000000000000" pitchFamily="2" charset="0"/>
              <a:ea typeface="+mn-ea"/>
              <a:cs typeface="+mn-cs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80" y="5903356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57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rme libre 10">
            <a:extLst>
              <a:ext uri="{FF2B5EF4-FFF2-40B4-BE49-F238E27FC236}">
                <a16:creationId xmlns:a16="http://schemas.microsoft.com/office/drawing/2014/main" id="{0480C1D1-6B3B-3740-8433-1FAB6EE77F69}"/>
              </a:ext>
            </a:extLst>
          </p:cNvPr>
          <p:cNvSpPr/>
          <p:nvPr/>
        </p:nvSpPr>
        <p:spPr>
          <a:xfrm>
            <a:off x="-99682" y="301439"/>
            <a:ext cx="6903930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689933" y="2365157"/>
            <a:ext cx="7727633" cy="4051850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42678" y="2525972"/>
            <a:ext cx="10528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4400" b="1" i="1" dirty="0">
                <a:solidFill>
                  <a:srgbClr val="6FBBC3"/>
                </a:solidFill>
                <a:latin typeface="Brady Bunch Remastered" panose="020B0600020202020204" pitchFamily="34" charset="0"/>
              </a:rPr>
              <a:t>1</a:t>
            </a:r>
            <a:r>
              <a:rPr kumimoji="0" lang="fr-CA" sz="4400" b="1" i="1" u="none" strike="noStrike" kern="1200" cap="none" spc="0" normalizeH="0" baseline="0" noProof="0" dirty="0">
                <a:ln>
                  <a:noFill/>
                </a:ln>
                <a:solidFill>
                  <a:srgbClr val="6FBBC3"/>
                </a:solidFill>
                <a:effectLst/>
                <a:uLnTx/>
                <a:uFillTx/>
                <a:latin typeface="Brady Bunch Remastered" panose="020B0600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69552" y="1699724"/>
            <a:ext cx="7727633" cy="510778"/>
          </a:xfrm>
          <a:prstGeom prst="roundRect">
            <a:avLst/>
          </a:prstGeom>
          <a:solidFill>
            <a:srgbClr val="104C6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2400" b="1" dirty="0">
                <a:solidFill>
                  <a:prstClr val="white"/>
                </a:solidFill>
                <a:latin typeface="ITC Avant Garde Gothic" panose="02000503000000000000" pitchFamily="50" charset="0"/>
                <a:cs typeface="Arial" panose="020B0604020202020204" pitchFamily="34" charset="0"/>
              </a:rPr>
              <a:t>R</a:t>
            </a:r>
            <a:r>
              <a:rPr kumimoji="0" lang="fr-C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Arial" panose="020B0604020202020204" pitchFamily="34" charset="0"/>
              </a:rPr>
              <a:t>ules</a:t>
            </a: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Arial" panose="020B0604020202020204" pitchFamily="34" charset="0"/>
              </a:rPr>
              <a:t> – </a:t>
            </a:r>
            <a:r>
              <a:rPr kumimoji="0" lang="fr-CA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Arial" panose="020B0604020202020204" pitchFamily="34" charset="0"/>
              </a:rPr>
              <a:t>Construction</a:t>
            </a:r>
            <a:endParaRPr kumimoji="0" lang="fr-C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C Avant Garde Gothic" panose="02000503000000000000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844915" y="3284464"/>
            <a:ext cx="10528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4400" b="1" i="1" dirty="0">
                <a:solidFill>
                  <a:srgbClr val="6FBBC3"/>
                </a:solidFill>
                <a:latin typeface="Brady Bunch Remastered" panose="020B0600020202020204" pitchFamily="34" charset="0"/>
              </a:rPr>
              <a:t>2.</a:t>
            </a:r>
            <a:endParaRPr kumimoji="0" lang="fr-CA" sz="4400" b="1" i="1" u="none" strike="noStrike" kern="1200" cap="none" spc="0" normalizeH="0" baseline="0" noProof="0" dirty="0">
              <a:ln>
                <a:noFill/>
              </a:ln>
              <a:solidFill>
                <a:srgbClr val="6FBBC3"/>
              </a:solidFill>
              <a:effectLst/>
              <a:uLnTx/>
              <a:uFillTx/>
              <a:latin typeface="Brady Bunch Remastered" panose="020B0600020202020204" pitchFamily="34" charset="0"/>
              <a:ea typeface="+mn-ea"/>
              <a:cs typeface="+mn-cs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1539316" y="2785902"/>
            <a:ext cx="683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solidFill>
                  <a:prstClr val="black"/>
                </a:solidFill>
                <a:latin typeface="ITC Avant Garde Gothic" panose="02000503000000000000" pitchFamily="50" charset="0"/>
                <a:cs typeface="Arial" panose="020B0604020202020204" pitchFamily="34" charset="0"/>
              </a:rPr>
              <a:t>The sorter should fit into a cardboard </a:t>
            </a:r>
            <a:r>
              <a:rPr lang="en-US" sz="1600" dirty="0" smtClean="0">
                <a:solidFill>
                  <a:prstClr val="black"/>
                </a:solidFill>
                <a:latin typeface="ITC Avant Garde Gothic" panose="02000503000000000000" pitchFamily="50" charset="0"/>
                <a:cs typeface="Arial" panose="020B0604020202020204" pitchFamily="34" charset="0"/>
              </a:rPr>
              <a:t>box designed </a:t>
            </a:r>
            <a:r>
              <a:rPr lang="en-US" sz="1600" dirty="0">
                <a:solidFill>
                  <a:prstClr val="black"/>
                </a:solidFill>
                <a:latin typeface="ITC Avant Garde Gothic" panose="02000503000000000000" pitchFamily="50" charset="0"/>
                <a:cs typeface="Arial" panose="020B0604020202020204" pitchFamily="34" charset="0"/>
              </a:rPr>
              <a:t>to hold </a:t>
            </a:r>
            <a:r>
              <a:rPr lang="en-US" sz="1600" dirty="0" smtClean="0">
                <a:solidFill>
                  <a:prstClr val="black"/>
                </a:solidFill>
                <a:latin typeface="ITC Avant Garde Gothic" panose="02000503000000000000" pitchFamily="50" charset="0"/>
                <a:cs typeface="Arial" panose="020B0604020202020204" pitchFamily="34" charset="0"/>
              </a:rPr>
              <a:t>5,000 </a:t>
            </a:r>
            <a:r>
              <a:rPr lang="en-US" sz="1600" dirty="0">
                <a:solidFill>
                  <a:prstClr val="black"/>
                </a:solidFill>
                <a:latin typeface="ITC Avant Garde Gothic" panose="02000503000000000000" pitchFamily="50" charset="0"/>
                <a:cs typeface="Arial" panose="020B0604020202020204" pitchFamily="34" charset="0"/>
              </a:rPr>
              <a:t>letter-sized </a:t>
            </a:r>
            <a:r>
              <a:rPr lang="en-US" sz="1600" dirty="0" smtClean="0">
                <a:solidFill>
                  <a:prstClr val="black"/>
                </a:solidFill>
                <a:latin typeface="ITC Avant Garde Gothic" panose="02000503000000000000" pitchFamily="50" charset="0"/>
                <a:cs typeface="Arial" panose="020B0604020202020204" pitchFamily="34" charset="0"/>
              </a:rPr>
              <a:t>sheets of paper.</a:t>
            </a:r>
            <a:endParaRPr kumimoji="0" lang="fr-CA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C Avant Garde Gothic" panose="02000503000000000000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1538970" y="3555341"/>
            <a:ext cx="6835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solidFill>
                  <a:prstClr val="black"/>
                </a:solidFill>
                <a:latin typeface="ITC Avant Garde Gothic" panose="02000503000000000000" pitchFamily="50" charset="0"/>
                <a:cs typeface="Arial" panose="020B0604020202020204" pitchFamily="34" charset="0"/>
              </a:rPr>
              <a:t>The sorter must be made solely </a:t>
            </a:r>
            <a:r>
              <a:rPr lang="en-US" sz="1600" dirty="0" smtClean="0">
                <a:solidFill>
                  <a:prstClr val="black"/>
                </a:solidFill>
                <a:latin typeface="ITC Avant Garde Gothic" panose="02000503000000000000" pitchFamily="50" charset="0"/>
                <a:cs typeface="Arial" panose="020B0604020202020204" pitchFamily="34" charset="0"/>
              </a:rPr>
              <a:t>of materials </a:t>
            </a:r>
            <a:r>
              <a:rPr lang="fr-CA" sz="1600" dirty="0" err="1" smtClean="0">
                <a:solidFill>
                  <a:prstClr val="black"/>
                </a:solidFill>
                <a:latin typeface="ITC Avant Garde Gothic" panose="02000503000000000000" pitchFamily="50" charset="0"/>
                <a:cs typeface="Arial" panose="020B0604020202020204" pitchFamily="34" charset="0"/>
              </a:rPr>
              <a:t>that</a:t>
            </a:r>
            <a:r>
              <a:rPr lang="fr-CA" sz="1600" dirty="0" smtClean="0">
                <a:solidFill>
                  <a:prstClr val="black"/>
                </a:solidFill>
                <a:latin typeface="ITC Avant Garde Gothic" panose="02000503000000000000" pitchFamily="50" charset="0"/>
                <a:cs typeface="Arial" panose="020B0604020202020204" pitchFamily="34" charset="0"/>
              </a:rPr>
              <a:t> </a:t>
            </a:r>
            <a:r>
              <a:rPr lang="fr-CA" sz="1600" dirty="0">
                <a:solidFill>
                  <a:prstClr val="black"/>
                </a:solidFill>
                <a:latin typeface="ITC Avant Garde Gothic" panose="02000503000000000000" pitchFamily="50" charset="0"/>
                <a:cs typeface="Arial" panose="020B0604020202020204" pitchFamily="34" charset="0"/>
              </a:rPr>
              <a:t>are on the </a:t>
            </a:r>
            <a:r>
              <a:rPr lang="fr-CA" sz="1600" dirty="0" err="1">
                <a:solidFill>
                  <a:prstClr val="black"/>
                </a:solidFill>
                <a:latin typeface="ITC Avant Garde Gothic" panose="02000503000000000000" pitchFamily="50" charset="0"/>
                <a:cs typeface="Arial" panose="020B0604020202020204" pitchFamily="34" charset="0"/>
              </a:rPr>
              <a:t>list</a:t>
            </a:r>
            <a:r>
              <a:rPr lang="fr-CA" sz="1600" dirty="0">
                <a:solidFill>
                  <a:prstClr val="black"/>
                </a:solidFill>
                <a:latin typeface="ITC Avant Garde Gothic" panose="02000503000000000000" pitchFamily="50" charset="0"/>
                <a:cs typeface="Arial" panose="020B0604020202020204" pitchFamily="34" charset="0"/>
              </a:rPr>
              <a:t> of </a:t>
            </a:r>
            <a:r>
              <a:rPr lang="fr-CA" sz="1600" dirty="0" err="1">
                <a:solidFill>
                  <a:prstClr val="black"/>
                </a:solidFill>
                <a:latin typeface="ITC Avant Garde Gothic" panose="02000503000000000000" pitchFamily="50" charset="0"/>
                <a:cs typeface="Arial" panose="020B0604020202020204" pitchFamily="34" charset="0"/>
              </a:rPr>
              <a:t>permitted</a:t>
            </a:r>
            <a:r>
              <a:rPr lang="fr-CA" sz="1600" dirty="0">
                <a:solidFill>
                  <a:prstClr val="black"/>
                </a:solidFill>
                <a:latin typeface="ITC Avant Garde Gothic" panose="02000503000000000000" pitchFamily="50" charset="0"/>
                <a:cs typeface="Arial" panose="020B0604020202020204" pitchFamily="34" charset="0"/>
              </a:rPr>
              <a:t> </a:t>
            </a:r>
            <a:r>
              <a:rPr lang="fr-CA" sz="1600" dirty="0" err="1">
                <a:solidFill>
                  <a:prstClr val="black"/>
                </a:solidFill>
                <a:latin typeface="ITC Avant Garde Gothic" panose="02000503000000000000" pitchFamily="50" charset="0"/>
                <a:cs typeface="Arial" panose="020B0604020202020204" pitchFamily="34" charset="0"/>
              </a:rPr>
              <a:t>materials</a:t>
            </a:r>
            <a:r>
              <a:rPr lang="fr-CA" sz="1600" dirty="0">
                <a:solidFill>
                  <a:prstClr val="black"/>
                </a:solidFill>
                <a:latin typeface="ITC Avant Garde Gothic" panose="02000503000000000000" pitchFamily="50" charset="0"/>
                <a:cs typeface="Arial" panose="020B0604020202020204" pitchFamily="34" charset="0"/>
              </a:rPr>
              <a:t> (</a:t>
            </a:r>
            <a:r>
              <a:rPr lang="fr-CA" sz="1600" dirty="0" err="1">
                <a:solidFill>
                  <a:prstClr val="black"/>
                </a:solidFill>
                <a:latin typeface="ITC Avant Garde Gothic" panose="02000503000000000000" pitchFamily="50" charset="0"/>
                <a:cs typeface="Arial" panose="020B0604020202020204" pitchFamily="34" charset="0"/>
              </a:rPr>
              <a:t>see</a:t>
            </a:r>
            <a:r>
              <a:rPr lang="fr-CA" sz="1600" dirty="0">
                <a:solidFill>
                  <a:prstClr val="black"/>
                </a:solidFill>
                <a:latin typeface="ITC Avant Garde Gothic" panose="02000503000000000000" pitchFamily="50" charset="0"/>
                <a:cs typeface="Arial" panose="020B0604020202020204" pitchFamily="34" charset="0"/>
              </a:rPr>
              <a:t> </a:t>
            </a:r>
            <a:r>
              <a:rPr lang="fr-CA" sz="1600" dirty="0" err="1">
                <a:solidFill>
                  <a:prstClr val="black"/>
                </a:solidFill>
                <a:latin typeface="ITC Avant Garde Gothic" panose="02000503000000000000" pitchFamily="50" charset="0"/>
                <a:cs typeface="Arial" panose="020B0604020202020204" pitchFamily="34" charset="0"/>
              </a:rPr>
              <a:t>next</a:t>
            </a:r>
            <a:r>
              <a:rPr lang="fr-CA" sz="1600" dirty="0">
                <a:solidFill>
                  <a:prstClr val="black"/>
                </a:solidFill>
                <a:latin typeface="ITC Avant Garde Gothic" panose="02000503000000000000" pitchFamily="50" charset="0"/>
                <a:cs typeface="Arial" panose="020B0604020202020204" pitchFamily="34" charset="0"/>
              </a:rPr>
              <a:t> slide).</a:t>
            </a:r>
            <a:endParaRPr kumimoji="0" lang="en-CA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C Avant Garde Gothic" panose="02000503000000000000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546574" y="4437112"/>
            <a:ext cx="683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solidFill>
                  <a:prstClr val="black"/>
                </a:solidFill>
                <a:latin typeface="ITC Avant Garde Gothic" panose="02000503000000000000" pitchFamily="50" charset="0"/>
                <a:cs typeface="Arial" panose="020B0604020202020204" pitchFamily="34" charset="0"/>
              </a:rPr>
              <a:t>The sorter must have an opening </a:t>
            </a:r>
            <a:r>
              <a:rPr lang="en-US" sz="1600" dirty="0" smtClean="0">
                <a:solidFill>
                  <a:prstClr val="black"/>
                </a:solidFill>
                <a:latin typeface="ITC Avant Garde Gothic" panose="02000503000000000000" pitchFamily="50" charset="0"/>
                <a:cs typeface="Arial" panose="020B0604020202020204" pitchFamily="34" charset="0"/>
              </a:rPr>
              <a:t>that allows </a:t>
            </a:r>
            <a:r>
              <a:rPr lang="en-US" sz="1600" dirty="0">
                <a:solidFill>
                  <a:prstClr val="black"/>
                </a:solidFill>
                <a:latin typeface="ITC Avant Garde Gothic" panose="02000503000000000000" pitchFamily="50" charset="0"/>
                <a:cs typeface="Arial" panose="020B0604020202020204" pitchFamily="34" charset="0"/>
              </a:rPr>
              <a:t>the teacher to easily place </a:t>
            </a:r>
            <a:r>
              <a:rPr lang="en-US" sz="1600" dirty="0" smtClean="0">
                <a:solidFill>
                  <a:prstClr val="black"/>
                </a:solidFill>
                <a:latin typeface="ITC Avant Garde Gothic" panose="02000503000000000000" pitchFamily="50" charset="0"/>
                <a:cs typeface="Arial" panose="020B0604020202020204" pitchFamily="34" charset="0"/>
              </a:rPr>
              <a:t>the objects </a:t>
            </a:r>
            <a:r>
              <a:rPr lang="en-US" sz="1600" dirty="0">
                <a:solidFill>
                  <a:prstClr val="black"/>
                </a:solidFill>
                <a:latin typeface="ITC Avant Garde Gothic" panose="02000503000000000000" pitchFamily="50" charset="0"/>
                <a:cs typeface="Arial" panose="020B0604020202020204" pitchFamily="34" charset="0"/>
              </a:rPr>
              <a:t>in </a:t>
            </a:r>
            <a:r>
              <a:rPr lang="en-US" sz="1600" dirty="0" smtClean="0">
                <a:solidFill>
                  <a:prstClr val="black"/>
                </a:solidFill>
                <a:latin typeface="ITC Avant Garde Gothic" panose="02000503000000000000" pitchFamily="50" charset="0"/>
                <a:cs typeface="Arial" panose="020B0604020202020204" pitchFamily="34" charset="0"/>
              </a:rPr>
              <a:t>it.</a:t>
            </a:r>
            <a:endParaRPr kumimoji="0" lang="fr-CA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C Avant Garde Gothic" panose="02000503000000000000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852519" y="4260081"/>
            <a:ext cx="10528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4400" b="1" i="1" dirty="0">
                <a:solidFill>
                  <a:srgbClr val="6FBBC3"/>
                </a:solidFill>
                <a:latin typeface="Brady Bunch Remastered" panose="020B0600020202020204" pitchFamily="34" charset="0"/>
              </a:rPr>
              <a:t>3</a:t>
            </a:r>
            <a:r>
              <a:rPr kumimoji="0" lang="fr-CA" sz="4400" b="1" i="1" u="none" strike="noStrike" kern="1200" cap="none" spc="0" normalizeH="0" baseline="0" noProof="0" dirty="0">
                <a:ln>
                  <a:noFill/>
                </a:ln>
                <a:solidFill>
                  <a:srgbClr val="6FBBC3"/>
                </a:solidFill>
                <a:effectLst/>
                <a:uLnTx/>
                <a:uFillTx/>
                <a:latin typeface="Brady Bunch Remastered" panose="020B0600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18" name="Espace réservé du contenu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" y="6554451"/>
            <a:ext cx="1369118" cy="216502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14616" y="516023"/>
            <a:ext cx="678963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36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Preparing</a:t>
            </a: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 to </a:t>
            </a:r>
            <a:r>
              <a:rPr lang="fr-CA" sz="36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Meet</a:t>
            </a: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 the Challenge</a:t>
            </a:r>
            <a:endParaRPr kumimoji="0" lang="fr-C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erman Beauty" panose="02000500000000000000" pitchFamily="2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38970" y="5288614"/>
            <a:ext cx="67054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ITC Avant Garde Gothic" panose="02000503000000000000" pitchFamily="50" charset="0"/>
              </a:rPr>
              <a:t>The sorted objects must be distributed </a:t>
            </a:r>
            <a:r>
              <a:rPr lang="en-US" sz="1600" dirty="0" smtClean="0">
                <a:latin typeface="ITC Avant Garde Gothic" panose="02000503000000000000" pitchFamily="50" charset="0"/>
              </a:rPr>
              <a:t>in the </a:t>
            </a:r>
            <a:r>
              <a:rPr lang="en-US" sz="1600" dirty="0">
                <a:latin typeface="ITC Avant Garde Gothic" panose="02000503000000000000" pitchFamily="50" charset="0"/>
              </a:rPr>
              <a:t>designated recovery containers. </a:t>
            </a:r>
            <a:r>
              <a:rPr lang="en-US" sz="1600" dirty="0" smtClean="0">
                <a:latin typeface="ITC Avant Garde Gothic" panose="02000503000000000000" pitchFamily="50" charset="0"/>
              </a:rPr>
              <a:t>The team </a:t>
            </a:r>
            <a:r>
              <a:rPr lang="en-US" sz="1600" dirty="0">
                <a:latin typeface="ITC Avant Garde Gothic" panose="02000503000000000000" pitchFamily="50" charset="0"/>
              </a:rPr>
              <a:t>can place the containers in </a:t>
            </a:r>
            <a:r>
              <a:rPr lang="en-US" sz="1600" dirty="0" smtClean="0">
                <a:latin typeface="ITC Avant Garde Gothic" panose="02000503000000000000" pitchFamily="50" charset="0"/>
              </a:rPr>
              <a:t>any order </a:t>
            </a:r>
            <a:r>
              <a:rPr lang="en-US" sz="1600" dirty="0">
                <a:latin typeface="ITC Avant Garde Gothic" panose="02000503000000000000" pitchFamily="50" charset="0"/>
              </a:rPr>
              <a:t>they want.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852519" y="5024533"/>
            <a:ext cx="10528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4400" b="1" i="1" noProof="0" dirty="0">
                <a:solidFill>
                  <a:srgbClr val="6FBBC3"/>
                </a:solidFill>
                <a:latin typeface="Brady Bunch Remastered" panose="020B0600020202020204" pitchFamily="34" charset="0"/>
              </a:rPr>
              <a:t>4.</a:t>
            </a:r>
            <a:endParaRPr kumimoji="0" lang="fr-CA" sz="4400" b="1" i="1" u="none" strike="noStrike" kern="1200" cap="none" spc="0" normalizeH="0" baseline="0" noProof="0" dirty="0">
              <a:ln>
                <a:noFill/>
              </a:ln>
              <a:solidFill>
                <a:srgbClr val="6FBBC3"/>
              </a:solidFill>
              <a:effectLst/>
              <a:uLnTx/>
              <a:uFillTx/>
              <a:latin typeface="Brady Bunch Remastered" panose="020B0600020202020204" pitchFamily="34" charset="0"/>
              <a:ea typeface="+mn-ea"/>
              <a:cs typeface="+mn-cs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261" y="87397"/>
            <a:ext cx="2513841" cy="2513841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846" y="-184919"/>
            <a:ext cx="2048214" cy="204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13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16" grpId="0" animBg="1"/>
      <p:bldP spid="15" grpId="0"/>
      <p:bldP spid="35" grpId="0"/>
      <p:bldP spid="36" grpId="0"/>
      <p:bldP spid="20" grpId="0"/>
      <p:bldP spid="22" grpId="0"/>
      <p:bldP spid="3" grpId="0"/>
      <p:bldP spid="2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0">
            <a:extLst>
              <a:ext uri="{FF2B5EF4-FFF2-40B4-BE49-F238E27FC236}">
                <a16:creationId xmlns:a16="http://schemas.microsoft.com/office/drawing/2014/main" id="{BF30BEDD-3513-FA43-8EA3-B40069524B85}"/>
              </a:ext>
            </a:extLst>
          </p:cNvPr>
          <p:cNvSpPr/>
          <p:nvPr/>
        </p:nvSpPr>
        <p:spPr>
          <a:xfrm>
            <a:off x="-99682" y="301439"/>
            <a:ext cx="6903930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Espace réservé du contenu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" y="6554451"/>
            <a:ext cx="1369118" cy="216502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35496" y="516023"/>
            <a:ext cx="688221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Preparing</a:t>
            </a:r>
            <a:r>
              <a:rPr kumimoji="0" lang="fr-C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to </a:t>
            </a:r>
            <a:r>
              <a:rPr kumimoji="0" lang="fr-CA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Meet</a:t>
            </a:r>
            <a:r>
              <a:rPr kumimoji="0" lang="fr-C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 </a:t>
            </a: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the Challenge</a:t>
            </a:r>
            <a:endParaRPr kumimoji="0" lang="fr-C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erman Beauty" panose="02000500000000000000" pitchFamily="2" charset="0"/>
              <a:ea typeface="+mn-ea"/>
              <a:cs typeface="+mn-cs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3" b="100000" l="371" r="99382">
                        <a14:foregroundMark x1="7046" y1="20704" x2="35476" y2="20000"/>
                        <a14:foregroundMark x1="6551" y1="23521" x2="19901" y2="23380"/>
                        <a14:foregroundMark x1="6057" y1="30141" x2="41038" y2="29859"/>
                        <a14:foregroundMark x1="5810" y1="43803" x2="22621" y2="43521"/>
                        <a14:foregroundMark x1="6428" y1="50986" x2="23733" y2="49859"/>
                        <a14:foregroundMark x1="6551" y1="57324" x2="21261" y2="56901"/>
                        <a14:foregroundMark x1="6922" y1="70000" x2="20272" y2="70563"/>
                        <a14:foregroundMark x1="6304" y1="76620" x2="20148" y2="76761"/>
                        <a14:foregroundMark x1="55871" y1="39718" x2="72559" y2="39437"/>
                        <a14:foregroundMark x1="55995" y1="52958" x2="66873" y2="52394"/>
                        <a14:foregroundMark x1="55377" y1="65493" x2="82571" y2="65070"/>
                        <a14:backgroundMark x1="46106" y1="81127" x2="49815" y2="81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556" y="1466778"/>
            <a:ext cx="6165114" cy="5410669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507" y="209857"/>
            <a:ext cx="2513841" cy="2513841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751" y="0"/>
            <a:ext cx="2048214" cy="204821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158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AFQ-CHPNKY"/>
          <p:cNvPicPr>
            <a:picLocks noRot="1" noChangeAspect="1"/>
          </p:cNvPicPr>
          <p:nvPr>
            <a:videoFile r:link="rId2"/>
          </p:nvPr>
        </p:nvPicPr>
        <p:blipFill>
          <a:blip r:embed="rId4"/>
          <a:stretch>
            <a:fillRect/>
          </a:stretch>
        </p:blipFill>
        <p:spPr>
          <a:xfrm>
            <a:off x="899592" y="1744360"/>
            <a:ext cx="7296809" cy="4104456"/>
          </a:xfrm>
          <a:prstGeom prst="rect">
            <a:avLst/>
          </a:prstGeom>
        </p:spPr>
      </p:pic>
      <p:sp>
        <p:nvSpPr>
          <p:cNvPr id="11" name="Forme libre 10"/>
          <p:cNvSpPr/>
          <p:nvPr/>
        </p:nvSpPr>
        <p:spPr>
          <a:xfrm>
            <a:off x="-99682" y="301439"/>
            <a:ext cx="5463770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79512" y="380847"/>
            <a:ext cx="6120680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Strategic </a:t>
            </a:r>
            <a:r>
              <a:rPr lang="fr-CA" sz="36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Sorting</a:t>
            </a:r>
            <a:endParaRPr kumimoji="0" lang="fr-C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erman Beauty" panose="02000500000000000000" pitchFamily="2" charset="0"/>
              <a:ea typeface="+mn-ea"/>
              <a:cs typeface="+mn-c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743064" y="5269548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German Beauty" panose="02000500000000000000" pitchFamily="2" charset="0"/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57129" y="5923170"/>
            <a:ext cx="59783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200" dirty="0">
                <a:latin typeface="ITC Avant Garde Gothic" panose="02000503000000000000" pitchFamily="50" charset="0"/>
              </a:rPr>
              <a:t>Source : </a:t>
            </a:r>
            <a:r>
              <a:rPr lang="fr-CA" sz="1200" dirty="0">
                <a:latin typeface="ITC Avant Garde Gothic" panose="02000503000000000000" pitchFamily="50" charset="0"/>
                <a:hlinkClick r:id="rId5"/>
              </a:rPr>
              <a:t>https://www.youtube.com/watch?v=8AFQ-CHPNKY</a:t>
            </a:r>
            <a:endParaRPr lang="fr-CA" sz="1200" dirty="0">
              <a:latin typeface="ITC Avant Garde Gothic" panose="02000503000000000000" pitchFamily="50" charset="0"/>
            </a:endParaRPr>
          </a:p>
          <a:p>
            <a:endParaRPr lang="fr-CA" sz="1200" dirty="0">
              <a:latin typeface="ITC Avant Garde Gothic" panose="02000503000000000000" pitchFamily="50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8" y="5250440"/>
            <a:ext cx="1196752" cy="1196752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83" y="5449579"/>
            <a:ext cx="947183" cy="94718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36" y="5694485"/>
            <a:ext cx="947183" cy="947183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44" y="5741967"/>
            <a:ext cx="947183" cy="947183"/>
          </a:xfrm>
          <a:prstGeom prst="rect">
            <a:avLst/>
          </a:prstGeom>
        </p:spPr>
      </p:pic>
      <p:pic>
        <p:nvPicPr>
          <p:cNvPr id="13" name="Espace réservé du contenu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" y="6554451"/>
            <a:ext cx="1369118" cy="21650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2490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rme libre 10">
            <a:extLst>
              <a:ext uri="{FF2B5EF4-FFF2-40B4-BE49-F238E27FC236}">
                <a16:creationId xmlns:a16="http://schemas.microsoft.com/office/drawing/2014/main" id="{08DE276B-168E-584B-87A8-613557FD05A4}"/>
              </a:ext>
            </a:extLst>
          </p:cNvPr>
          <p:cNvSpPr/>
          <p:nvPr/>
        </p:nvSpPr>
        <p:spPr>
          <a:xfrm>
            <a:off x="-99682" y="301439"/>
            <a:ext cx="6903930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à coins arrondis 1"/>
          <p:cNvSpPr/>
          <p:nvPr/>
        </p:nvSpPr>
        <p:spPr>
          <a:xfrm>
            <a:off x="689933" y="2365157"/>
            <a:ext cx="7727633" cy="3835647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42678" y="2525972"/>
            <a:ext cx="10528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4400" b="1" i="1" u="none" strike="noStrike" kern="1200" cap="none" spc="0" normalizeH="0" baseline="0" noProof="0" dirty="0">
                <a:ln>
                  <a:noFill/>
                </a:ln>
                <a:solidFill>
                  <a:srgbClr val="6FBBC3"/>
                </a:solidFill>
                <a:effectLst/>
                <a:uLnTx/>
                <a:uFillTx/>
                <a:latin typeface="Brady Bunch Remastered" panose="020B0600020202020204" pitchFamily="34" charset="0"/>
                <a:ea typeface="+mn-ea"/>
                <a:cs typeface="+mn-cs"/>
              </a:rPr>
              <a:t>1.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69552" y="1699724"/>
            <a:ext cx="7727633" cy="510778"/>
          </a:xfrm>
          <a:prstGeom prst="roundRect">
            <a:avLst/>
          </a:prstGeom>
          <a:solidFill>
            <a:srgbClr val="104C6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Arial" panose="020B0604020202020204" pitchFamily="34" charset="0"/>
              </a:rPr>
              <a:t>Rules</a:t>
            </a: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Arial" panose="020B0604020202020204" pitchFamily="34" charset="0"/>
              </a:rPr>
              <a:t> – </a:t>
            </a:r>
            <a:r>
              <a:rPr kumimoji="0" lang="fr-CA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Arial" panose="020B0604020202020204" pitchFamily="34" charset="0"/>
              </a:rPr>
              <a:t>Schedule of </a:t>
            </a:r>
            <a:r>
              <a:rPr kumimoji="0" lang="fr-CA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Arial" panose="020B0604020202020204" pitchFamily="34" charset="0"/>
              </a:rPr>
              <a:t>events</a:t>
            </a:r>
            <a:endParaRPr kumimoji="0" lang="fr-C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C Avant Garde Gothic" panose="02000503000000000000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842678" y="3445721"/>
            <a:ext cx="10528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4400" b="1" i="1" u="none" strike="noStrike" kern="1200" cap="none" spc="0" normalizeH="0" baseline="0" noProof="0" dirty="0">
                <a:ln>
                  <a:noFill/>
                </a:ln>
                <a:solidFill>
                  <a:srgbClr val="6FBBC3"/>
                </a:solidFill>
                <a:effectLst/>
                <a:uLnTx/>
                <a:uFillTx/>
                <a:latin typeface="Brady Bunch Remastered" panose="020B0600020202020204" pitchFamily="34" charset="0"/>
                <a:ea typeface="+mn-ea"/>
                <a:cs typeface="+mn-cs"/>
              </a:rPr>
              <a:t>2.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1539316" y="2785902"/>
            <a:ext cx="6835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latin typeface="ITC Avant Garde Gothic" panose="02000503000000000000" pitchFamily="50" charset="0"/>
              </a:rPr>
              <a:t>The competition consists of two </a:t>
            </a:r>
            <a:r>
              <a:rPr lang="en-US" sz="1600" dirty="0" smtClean="0">
                <a:latin typeface="ITC Avant Garde Gothic" panose="02000503000000000000" pitchFamily="50" charset="0"/>
              </a:rPr>
              <a:t>identical rounds</a:t>
            </a:r>
            <a:r>
              <a:rPr lang="en-US" sz="1600" dirty="0">
                <a:latin typeface="ITC Avant Garde Gothic" panose="02000503000000000000" pitchFamily="50" charset="0"/>
              </a:rPr>
              <a:t>. The best of the two rounds will </a:t>
            </a:r>
            <a:r>
              <a:rPr lang="en-US" sz="1600" dirty="0" smtClean="0">
                <a:latin typeface="ITC Avant Garde Gothic" panose="02000503000000000000" pitchFamily="50" charset="0"/>
              </a:rPr>
              <a:t>be selected </a:t>
            </a:r>
            <a:r>
              <a:rPr lang="en-US" sz="1600" dirty="0">
                <a:latin typeface="ITC Avant Garde Gothic" panose="02000503000000000000" pitchFamily="50" charset="0"/>
              </a:rPr>
              <a:t>for ranking. In the event of a </a:t>
            </a:r>
            <a:r>
              <a:rPr lang="en-US" sz="1600" dirty="0" smtClean="0">
                <a:latin typeface="ITC Avant Garde Gothic" panose="02000503000000000000" pitchFamily="50" charset="0"/>
              </a:rPr>
              <a:t>tie, the </a:t>
            </a:r>
            <a:r>
              <a:rPr lang="en-US" sz="1600" dirty="0">
                <a:latin typeface="ITC Avant Garde Gothic" panose="02000503000000000000" pitchFamily="50" charset="0"/>
              </a:rPr>
              <a:t>other round will be counted as well.</a:t>
            </a:r>
            <a:endParaRPr kumimoji="0" lang="fr-CA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C Avant Garde Gothic" panose="02000503000000000000" pitchFamily="50" charset="0"/>
              <a:cs typeface="Arial" panose="020B0604020202020204" pitchFamily="34" charset="0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1538970" y="3706737"/>
            <a:ext cx="6835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latin typeface="ITC Avant Garde Gothic" panose="02000503000000000000" pitchFamily="50" charset="0"/>
              </a:rPr>
              <a:t>Each team must designate an </a:t>
            </a:r>
            <a:r>
              <a:rPr lang="en-US" sz="1600" dirty="0" smtClean="0">
                <a:latin typeface="ITC Avant Garde Gothic" panose="02000503000000000000" pitchFamily="50" charset="0"/>
              </a:rPr>
              <a:t>operator </a:t>
            </a:r>
            <a:r>
              <a:rPr lang="fr-CA" sz="1600" dirty="0" smtClean="0">
                <a:latin typeface="ITC Avant Garde Gothic" panose="02000503000000000000" pitchFamily="50" charset="0"/>
              </a:rPr>
              <a:t>to </a:t>
            </a:r>
            <a:r>
              <a:rPr lang="fr-CA" sz="1600" dirty="0" err="1" smtClean="0">
                <a:latin typeface="ITC Avant Garde Gothic" panose="02000503000000000000" pitchFamily="50" charset="0"/>
              </a:rPr>
              <a:t>manipulate</a:t>
            </a:r>
            <a:r>
              <a:rPr lang="fr-CA" sz="1600" dirty="0" smtClean="0">
                <a:latin typeface="ITC Avant Garde Gothic" panose="02000503000000000000" pitchFamily="50" charset="0"/>
              </a:rPr>
              <a:t> </a:t>
            </a:r>
            <a:r>
              <a:rPr lang="fr-CA" sz="1600" dirty="0">
                <a:latin typeface="ITC Avant Garde Gothic" panose="02000503000000000000" pitchFamily="50" charset="0"/>
              </a:rPr>
              <a:t>the </a:t>
            </a:r>
            <a:r>
              <a:rPr lang="fr-CA" sz="1600" dirty="0" err="1">
                <a:latin typeface="ITC Avant Garde Gothic" panose="02000503000000000000" pitchFamily="50" charset="0"/>
              </a:rPr>
              <a:t>sorter</a:t>
            </a:r>
            <a:r>
              <a:rPr lang="fr-CA" sz="1600" dirty="0">
                <a:latin typeface="ITC Avant Garde Gothic" panose="02000503000000000000" pitchFamily="50" charset="0"/>
              </a:rPr>
              <a:t> </a:t>
            </a:r>
            <a:r>
              <a:rPr lang="fr-CA" sz="1600" dirty="0" err="1" smtClean="0">
                <a:latin typeface="ITC Avant Garde Gothic" panose="02000503000000000000" pitchFamily="50" charset="0"/>
              </a:rPr>
              <a:t>throughout</a:t>
            </a:r>
            <a:r>
              <a:rPr lang="fr-CA" sz="1600" dirty="0" smtClean="0">
                <a:latin typeface="ITC Avant Garde Gothic" panose="02000503000000000000" pitchFamily="50" charset="0"/>
              </a:rPr>
              <a:t> the </a:t>
            </a:r>
            <a:r>
              <a:rPr lang="fr-CA" sz="1600" dirty="0" err="1" smtClean="0">
                <a:latin typeface="ITC Avant Garde Gothic" panose="02000503000000000000" pitchFamily="50" charset="0"/>
              </a:rPr>
              <a:t>sorting</a:t>
            </a:r>
            <a:r>
              <a:rPr lang="fr-CA" sz="1600" dirty="0" smtClean="0">
                <a:latin typeface="ITC Avant Garde Gothic" panose="02000503000000000000" pitchFamily="50" charset="0"/>
              </a:rPr>
              <a:t> </a:t>
            </a:r>
            <a:r>
              <a:rPr lang="fr-CA" sz="1600" dirty="0" err="1" smtClean="0">
                <a:latin typeface="ITC Avant Garde Gothic" panose="02000503000000000000" pitchFamily="50" charset="0"/>
              </a:rPr>
              <a:t>process</a:t>
            </a:r>
            <a:r>
              <a:rPr lang="fr-CA" sz="1600" dirty="0" smtClean="0">
                <a:latin typeface="ITC Avant Garde Gothic" panose="02000503000000000000" pitchFamily="50" charset="0"/>
              </a:rPr>
              <a:t>.</a:t>
            </a:r>
            <a:endParaRPr kumimoji="0" lang="en-CA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C Avant Garde Gothic" panose="02000503000000000000" pitchFamily="50" charset="0"/>
              <a:cs typeface="Arial" panose="020B0604020202020204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546574" y="4520009"/>
            <a:ext cx="6835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latin typeface="ITC Avant Garde Gothic" panose="02000503000000000000" pitchFamily="50" charset="0"/>
              </a:rPr>
              <a:t>Only the teacher places the objects in </a:t>
            </a:r>
            <a:r>
              <a:rPr lang="en-US" sz="1600" dirty="0" smtClean="0">
                <a:latin typeface="ITC Avant Garde Gothic" panose="02000503000000000000" pitchFamily="50" charset="0"/>
              </a:rPr>
              <a:t>the sorter.</a:t>
            </a:r>
            <a:endParaRPr kumimoji="0" lang="fr-CA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C Avant Garde Gothic" panose="02000503000000000000" pitchFamily="50" charset="0"/>
              <a:cs typeface="Arial" panose="020B0604020202020204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852519" y="4260081"/>
            <a:ext cx="10528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4400" b="1" i="1" u="none" strike="noStrike" kern="1200" cap="none" spc="0" normalizeH="0" baseline="0" noProof="0" dirty="0">
                <a:ln>
                  <a:noFill/>
                </a:ln>
                <a:solidFill>
                  <a:srgbClr val="6FBBC3"/>
                </a:solidFill>
                <a:effectLst/>
                <a:uLnTx/>
                <a:uFillTx/>
                <a:latin typeface="Brady Bunch Remastered" panose="020B0600020202020204" pitchFamily="34" charset="0"/>
                <a:ea typeface="+mn-ea"/>
                <a:cs typeface="+mn-cs"/>
              </a:rPr>
              <a:t>3.</a:t>
            </a:r>
          </a:p>
        </p:txBody>
      </p:sp>
      <p:pic>
        <p:nvPicPr>
          <p:cNvPr id="18" name="Espace réservé du contenu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" y="6554451"/>
            <a:ext cx="1369118" cy="2165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38970" y="5157192"/>
            <a:ext cx="67054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>
                <a:solidFill>
                  <a:prstClr val="black"/>
                </a:solidFill>
                <a:latin typeface="ITC Avant Garde Gothic" panose="02000503000000000000" pitchFamily="50" charset="0"/>
              </a:rPr>
              <a:t>The stopwatch starts when the </a:t>
            </a:r>
            <a:r>
              <a:rPr lang="en-US" sz="1600" dirty="0" smtClean="0">
                <a:solidFill>
                  <a:prstClr val="black"/>
                </a:solidFill>
                <a:latin typeface="ITC Avant Garde Gothic" panose="02000503000000000000" pitchFamily="50" charset="0"/>
              </a:rPr>
              <a:t>teacher places </a:t>
            </a:r>
            <a:r>
              <a:rPr lang="en-US" sz="1600" dirty="0">
                <a:solidFill>
                  <a:prstClr val="black"/>
                </a:solidFill>
                <a:latin typeface="ITC Avant Garde Gothic" panose="02000503000000000000" pitchFamily="50" charset="0"/>
              </a:rPr>
              <a:t>the objects in the sorter at </a:t>
            </a:r>
            <a:r>
              <a:rPr lang="en-US" sz="1600" dirty="0" smtClean="0">
                <a:solidFill>
                  <a:prstClr val="black"/>
                </a:solidFill>
                <a:latin typeface="ITC Avant Garde Gothic" panose="02000503000000000000" pitchFamily="50" charset="0"/>
              </a:rPr>
              <a:t>the location </a:t>
            </a:r>
            <a:r>
              <a:rPr lang="en-US" sz="1600" dirty="0">
                <a:solidFill>
                  <a:prstClr val="black"/>
                </a:solidFill>
                <a:latin typeface="ITC Avant Garde Gothic" panose="02000503000000000000" pitchFamily="50" charset="0"/>
              </a:rPr>
              <a:t>indicated by the student.</a:t>
            </a:r>
            <a:endParaRPr lang="fr-CA" sz="1600" dirty="0">
              <a:solidFill>
                <a:prstClr val="black"/>
              </a:solidFill>
              <a:latin typeface="ITC Avant Garde Gothic" panose="02000503000000000000" pitchFamily="50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852519" y="5024533"/>
            <a:ext cx="10528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4400" b="1" i="1" u="none" strike="noStrike" kern="1200" cap="none" spc="0" normalizeH="0" baseline="0" noProof="0" dirty="0">
                <a:ln>
                  <a:noFill/>
                </a:ln>
                <a:solidFill>
                  <a:srgbClr val="6FBBC3"/>
                </a:solidFill>
                <a:effectLst/>
                <a:uLnTx/>
                <a:uFillTx/>
                <a:latin typeface="Brady Bunch Remastered" panose="020B0600020202020204" pitchFamily="34" charset="0"/>
                <a:ea typeface="+mn-ea"/>
                <a:cs typeface="+mn-cs"/>
              </a:rPr>
              <a:t>4.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261" y="87397"/>
            <a:ext cx="2513841" cy="2513841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751" y="0"/>
            <a:ext cx="2048214" cy="2048214"/>
          </a:xfrm>
          <a:prstGeom prst="rect">
            <a:avLst/>
          </a:prstGeom>
        </p:spPr>
      </p:pic>
      <p:sp>
        <p:nvSpPr>
          <p:cNvPr id="24" name="ZoneTexte 20">
            <a:extLst>
              <a:ext uri="{FF2B5EF4-FFF2-40B4-BE49-F238E27FC236}">
                <a16:creationId xmlns:a16="http://schemas.microsoft.com/office/drawing/2014/main" id="{B2EFD7CF-2055-D44B-8021-C9514B6D37BD}"/>
              </a:ext>
            </a:extLst>
          </p:cNvPr>
          <p:cNvSpPr txBox="1"/>
          <p:nvPr/>
        </p:nvSpPr>
        <p:spPr>
          <a:xfrm>
            <a:off x="14617" y="516023"/>
            <a:ext cx="708114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36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Preparing</a:t>
            </a: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 to </a:t>
            </a:r>
            <a:r>
              <a:rPr lang="fr-CA" sz="36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Meet</a:t>
            </a: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 the Challenge</a:t>
            </a:r>
            <a:endParaRPr kumimoji="0" lang="fr-C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erman Beauty" panose="02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799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16" grpId="0" animBg="1"/>
      <p:bldP spid="15" grpId="0"/>
      <p:bldP spid="35" grpId="0"/>
      <p:bldP spid="36" grpId="0"/>
      <p:bldP spid="20" grpId="0"/>
      <p:bldP spid="22" grpId="0"/>
      <p:bldP spid="3" grpId="0"/>
      <p:bldP spid="2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3">
            <a:extLst>
              <a:ext uri="{FF2B5EF4-FFF2-40B4-BE49-F238E27FC236}">
                <a16:creationId xmlns:a16="http://schemas.microsoft.com/office/drawing/2014/main" id="{FC573E7C-1369-1D44-8602-F765E8C6C9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202" y="4213565"/>
            <a:ext cx="3447160" cy="3447160"/>
          </a:xfrm>
          <a:prstGeom prst="rect">
            <a:avLst/>
          </a:prstGeom>
        </p:spPr>
      </p:pic>
      <p:sp>
        <p:nvSpPr>
          <p:cNvPr id="20" name="Forme libre 10">
            <a:extLst>
              <a:ext uri="{FF2B5EF4-FFF2-40B4-BE49-F238E27FC236}">
                <a16:creationId xmlns:a16="http://schemas.microsoft.com/office/drawing/2014/main" id="{D799642A-5EBE-C746-B26C-C75CEBB613D9}"/>
              </a:ext>
            </a:extLst>
          </p:cNvPr>
          <p:cNvSpPr/>
          <p:nvPr/>
        </p:nvSpPr>
        <p:spPr>
          <a:xfrm>
            <a:off x="-99682" y="301439"/>
            <a:ext cx="6903930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809" y="-109938"/>
            <a:ext cx="1296144" cy="1114230"/>
          </a:xfrm>
          <a:prstGeom prst="rect">
            <a:avLst/>
          </a:prstGeom>
        </p:spPr>
      </p:pic>
      <p:sp>
        <p:nvSpPr>
          <p:cNvPr id="2" name="Rectangle à coins arrondis 1"/>
          <p:cNvSpPr/>
          <p:nvPr/>
        </p:nvSpPr>
        <p:spPr>
          <a:xfrm>
            <a:off x="689933" y="2365157"/>
            <a:ext cx="7727633" cy="2272437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42678" y="2525972"/>
            <a:ext cx="10528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4400" b="1" i="1" u="none" strike="noStrike" kern="1200" cap="none" spc="0" normalizeH="0" baseline="0" noProof="0" dirty="0">
                <a:ln>
                  <a:noFill/>
                </a:ln>
                <a:solidFill>
                  <a:srgbClr val="6FBBC3"/>
                </a:solidFill>
                <a:effectLst/>
                <a:uLnTx/>
                <a:uFillTx/>
                <a:latin typeface="Brady Bunch Remastered" panose="020B0600020202020204" pitchFamily="34" charset="0"/>
                <a:ea typeface="+mn-ea"/>
                <a:cs typeface="+mn-cs"/>
              </a:rPr>
              <a:t>5.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69552" y="1699724"/>
            <a:ext cx="7727633" cy="510778"/>
          </a:xfrm>
          <a:prstGeom prst="roundRect">
            <a:avLst/>
          </a:prstGeom>
          <a:solidFill>
            <a:srgbClr val="104C6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Arial" panose="020B0604020202020204" pitchFamily="34" charset="0"/>
              </a:rPr>
              <a:t>Rules</a:t>
            </a: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Arial" panose="020B0604020202020204" pitchFamily="34" charset="0"/>
              </a:rPr>
              <a:t> – </a:t>
            </a:r>
            <a:r>
              <a:rPr kumimoji="0" lang="fr-CA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Arial" panose="020B0604020202020204" pitchFamily="34" charset="0"/>
              </a:rPr>
              <a:t>Schedule of </a:t>
            </a:r>
            <a:r>
              <a:rPr kumimoji="0" lang="fr-CA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Arial" panose="020B0604020202020204" pitchFamily="34" charset="0"/>
              </a:rPr>
              <a:t>events</a:t>
            </a:r>
            <a:endParaRPr kumimoji="0" lang="fr-C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C Avant Garde Gothic" panose="02000503000000000000" pitchFamily="50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842678" y="3445721"/>
            <a:ext cx="10528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4400" b="1" i="1" dirty="0">
                <a:solidFill>
                  <a:srgbClr val="6FBBC3"/>
                </a:solidFill>
                <a:latin typeface="Brady Bunch Remastered" panose="020B0600020202020204" pitchFamily="34" charset="0"/>
              </a:rPr>
              <a:t>6</a:t>
            </a:r>
            <a:r>
              <a:rPr kumimoji="0" lang="fr-CA" sz="4400" b="1" i="1" u="none" strike="noStrike" kern="1200" cap="none" spc="0" normalizeH="0" baseline="0" noProof="0" dirty="0">
                <a:ln>
                  <a:noFill/>
                </a:ln>
                <a:solidFill>
                  <a:srgbClr val="6FBBC3"/>
                </a:solidFill>
                <a:effectLst/>
                <a:uLnTx/>
                <a:uFillTx/>
                <a:latin typeface="Brady Bunch Remastered" panose="020B0600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1539317" y="2708920"/>
            <a:ext cx="6561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latin typeface="ITC Avant Garde Gothic" panose="02000503000000000000" pitchFamily="50" charset="0"/>
              </a:rPr>
              <a:t>The stopwatch stops when the </a:t>
            </a:r>
            <a:r>
              <a:rPr lang="en-US" sz="1600" dirty="0" smtClean="0">
                <a:latin typeface="ITC Avant Garde Gothic" panose="02000503000000000000" pitchFamily="50" charset="0"/>
              </a:rPr>
              <a:t>student announces </a:t>
            </a:r>
            <a:r>
              <a:rPr lang="en-US" sz="1600" dirty="0">
                <a:latin typeface="ITC Avant Garde Gothic" panose="02000503000000000000" pitchFamily="50" charset="0"/>
              </a:rPr>
              <a:t>that the sorting is complete.</a:t>
            </a:r>
            <a:endParaRPr kumimoji="0" lang="fr-CA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C Avant Garde Gothic" panose="02000503000000000000" pitchFamily="50" charset="0"/>
              <a:cs typeface="Arial" panose="020B0604020202020204" pitchFamily="34" charset="0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1538970" y="3645024"/>
            <a:ext cx="6561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latin typeface="ITC Avant Garde Gothic" panose="02000503000000000000" pitchFamily="50" charset="0"/>
              </a:rPr>
              <a:t>During the sorting, it is forbidden to </a:t>
            </a:r>
            <a:r>
              <a:rPr lang="en-US" sz="1600" dirty="0" smtClean="0">
                <a:latin typeface="ITC Avant Garde Gothic" panose="02000503000000000000" pitchFamily="50" charset="0"/>
              </a:rPr>
              <a:t>touch the </a:t>
            </a:r>
            <a:r>
              <a:rPr lang="en-US" sz="1600" dirty="0">
                <a:latin typeface="ITC Avant Garde Gothic" panose="02000503000000000000" pitchFamily="50" charset="0"/>
              </a:rPr>
              <a:t>objects to be sorted with your </a:t>
            </a:r>
            <a:r>
              <a:rPr lang="en-US" sz="1600" dirty="0" smtClean="0">
                <a:latin typeface="ITC Avant Garde Gothic" panose="02000503000000000000" pitchFamily="50" charset="0"/>
              </a:rPr>
              <a:t>hands or </a:t>
            </a:r>
            <a:r>
              <a:rPr lang="en-US" sz="1600" dirty="0">
                <a:latin typeface="ITC Avant Garde Gothic" panose="02000503000000000000" pitchFamily="50" charset="0"/>
              </a:rPr>
              <a:t>with any other object.</a:t>
            </a:r>
            <a:endParaRPr kumimoji="0" lang="en-CA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C Avant Garde Gothic" panose="02000503000000000000" pitchFamily="50" charset="0"/>
              <a:cs typeface="Arial" panose="020B0604020202020204" pitchFamily="34" charset="0"/>
            </a:endParaRPr>
          </a:p>
        </p:txBody>
      </p:sp>
      <p:pic>
        <p:nvPicPr>
          <p:cNvPr id="18" name="Espace réservé du contenu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" y="6554451"/>
            <a:ext cx="1369118" cy="21650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261" y="87397"/>
            <a:ext cx="2513841" cy="2513841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751" y="0"/>
            <a:ext cx="2048214" cy="2048214"/>
          </a:xfrm>
          <a:prstGeom prst="rect">
            <a:avLst/>
          </a:prstGeom>
        </p:spPr>
      </p:pic>
      <p:sp>
        <p:nvSpPr>
          <p:cNvPr id="24" name="ZoneTexte 20">
            <a:extLst>
              <a:ext uri="{FF2B5EF4-FFF2-40B4-BE49-F238E27FC236}">
                <a16:creationId xmlns:a16="http://schemas.microsoft.com/office/drawing/2014/main" id="{B2EFD7CF-2055-D44B-8021-C9514B6D37BD}"/>
              </a:ext>
            </a:extLst>
          </p:cNvPr>
          <p:cNvSpPr txBox="1"/>
          <p:nvPr/>
        </p:nvSpPr>
        <p:spPr>
          <a:xfrm>
            <a:off x="14617" y="516023"/>
            <a:ext cx="688632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36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Preparing</a:t>
            </a: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 to </a:t>
            </a:r>
            <a:r>
              <a:rPr lang="fr-CA" sz="36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Meet</a:t>
            </a: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 the Challenge</a:t>
            </a:r>
            <a:endParaRPr kumimoji="0" lang="fr-C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erman Beauty" panose="02000500000000000000" pitchFamily="2" charset="0"/>
              <a:ea typeface="+mn-ea"/>
              <a:cs typeface="+mn-cs"/>
            </a:endParaRPr>
          </a:p>
        </p:txBody>
      </p:sp>
      <p:pic>
        <p:nvPicPr>
          <p:cNvPr id="21" name="Image 4">
            <a:extLst>
              <a:ext uri="{FF2B5EF4-FFF2-40B4-BE49-F238E27FC236}">
                <a16:creationId xmlns:a16="http://schemas.microsoft.com/office/drawing/2014/main" id="{B34FC12C-6FA7-F84B-86FA-C5D1E23999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25039" y="4213565"/>
            <a:ext cx="3477403" cy="2612512"/>
          </a:xfrm>
          <a:prstGeom prst="rect">
            <a:avLst/>
          </a:prstGeom>
        </p:spPr>
      </p:pic>
      <p:pic>
        <p:nvPicPr>
          <p:cNvPr id="26" name="Image 3">
            <a:extLst>
              <a:ext uri="{FF2B5EF4-FFF2-40B4-BE49-F238E27FC236}">
                <a16:creationId xmlns:a16="http://schemas.microsoft.com/office/drawing/2014/main" id="{E67CD273-93DF-1348-9551-D6239095CF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507" y="4213565"/>
            <a:ext cx="4005064" cy="4005064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647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16" grpId="0" animBg="1"/>
      <p:bldP spid="15" grpId="0"/>
      <p:bldP spid="35" grpId="0"/>
      <p:bldP spid="3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orme libre 10">
            <a:extLst>
              <a:ext uri="{FF2B5EF4-FFF2-40B4-BE49-F238E27FC236}">
                <a16:creationId xmlns:a16="http://schemas.microsoft.com/office/drawing/2014/main" id="{72DA993B-E8E0-AC4F-90DA-748DBD1F2BDD}"/>
              </a:ext>
            </a:extLst>
          </p:cNvPr>
          <p:cNvSpPr/>
          <p:nvPr/>
        </p:nvSpPr>
        <p:spPr>
          <a:xfrm>
            <a:off x="-99682" y="301439"/>
            <a:ext cx="6903930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81173">
            <a:off x="7241885" y="2722399"/>
            <a:ext cx="899669" cy="752960"/>
          </a:xfrm>
          <a:prstGeom prst="rect">
            <a:avLst/>
          </a:prstGeom>
          <a:effectLst/>
        </p:spPr>
      </p:pic>
      <p:sp>
        <p:nvSpPr>
          <p:cNvPr id="16" name="ZoneTexte 15"/>
          <p:cNvSpPr txBox="1"/>
          <p:nvPr/>
        </p:nvSpPr>
        <p:spPr>
          <a:xfrm>
            <a:off x="669552" y="1699724"/>
            <a:ext cx="7727633" cy="510778"/>
          </a:xfrm>
          <a:prstGeom prst="roundRect">
            <a:avLst/>
          </a:prstGeom>
          <a:solidFill>
            <a:srgbClr val="104C6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2400" b="1" dirty="0" err="1">
                <a:solidFill>
                  <a:prstClr val="white"/>
                </a:solidFill>
                <a:latin typeface="ITC Avant Garde Gothic" panose="02000503000000000000" pitchFamily="50" charset="0"/>
                <a:cs typeface="Arial" panose="020B0604020202020204" pitchFamily="34" charset="0"/>
              </a:rPr>
              <a:t>Scoring</a:t>
            </a:r>
            <a:endParaRPr kumimoji="0" lang="fr-CA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C Avant Garde Gothic" panose="02000503000000000000" pitchFamily="50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Espace réservé du contenu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" y="6554451"/>
            <a:ext cx="1369118" cy="216502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581128"/>
            <a:ext cx="1020368" cy="1020368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824" y="4318801"/>
            <a:ext cx="1584176" cy="1584176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1182430" y="4954270"/>
            <a:ext cx="3149290" cy="578882"/>
          </a:xfrm>
          <a:prstGeom prst="roundRect">
            <a:avLst/>
          </a:prstGeom>
          <a:solidFill>
            <a:srgbClr val="104C6C">
              <a:alpha val="48000"/>
            </a:srgbClr>
          </a:solidFill>
          <a:ln w="28575">
            <a:solidFill>
              <a:srgbClr val="104C6C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1400" dirty="0">
                <a:solidFill>
                  <a:schemeClr val="bg1"/>
                </a:solidFill>
                <a:latin typeface="ITC Avant Garde Gothic" panose="02000503000000000000" pitchFamily="50" charset="0"/>
              </a:rPr>
              <a:t>Objects outside the recovery </a:t>
            </a:r>
            <a:r>
              <a:rPr lang="en-US" sz="1400" dirty="0" smtClean="0">
                <a:solidFill>
                  <a:schemeClr val="bg1"/>
                </a:solidFill>
                <a:latin typeface="ITC Avant Garde Gothic" panose="02000503000000000000" pitchFamily="50" charset="0"/>
              </a:rPr>
              <a:t>container will </a:t>
            </a:r>
            <a:r>
              <a:rPr lang="en-US" sz="1400" dirty="0">
                <a:solidFill>
                  <a:schemeClr val="bg1"/>
                </a:solidFill>
                <a:latin typeface="ITC Avant Garde Gothic" panose="02000503000000000000" pitchFamily="50" charset="0"/>
              </a:rPr>
              <a:t>not be counted.</a:t>
            </a:r>
            <a:endParaRPr lang="fr-CA" sz="1400" dirty="0">
              <a:solidFill>
                <a:schemeClr val="bg1"/>
              </a:solidFill>
              <a:latin typeface="ITC Avant Garde Gothic" panose="02000503000000000000" pitchFamily="50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4572000" y="4835089"/>
            <a:ext cx="3234376" cy="817245"/>
          </a:xfrm>
          <a:prstGeom prst="roundRect">
            <a:avLst/>
          </a:prstGeom>
          <a:solidFill>
            <a:srgbClr val="104C6C">
              <a:alpha val="48000"/>
            </a:srgbClr>
          </a:solidFill>
          <a:ln w="28575">
            <a:solidFill>
              <a:srgbClr val="104C6C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1400" dirty="0">
                <a:solidFill>
                  <a:schemeClr val="bg1"/>
                </a:solidFill>
                <a:latin typeface="ITC Avant Garde Gothic" panose="02000503000000000000" pitchFamily="50" charset="0"/>
              </a:rPr>
              <a:t>An object that is found in the wrong recovery container will not be counted.</a:t>
            </a:r>
            <a:endParaRPr lang="fr-CA" sz="1400" dirty="0">
              <a:solidFill>
                <a:schemeClr val="bg1"/>
              </a:solidFill>
              <a:latin typeface="ITC Avant Garde Gothic" panose="02000503000000000000" pitchFamily="50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280">
            <a:off x="7020017" y="-583939"/>
            <a:ext cx="2734795" cy="2734795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81173">
            <a:off x="1467656" y="4575619"/>
            <a:ext cx="612987" cy="513027"/>
          </a:xfrm>
          <a:prstGeom prst="rect">
            <a:avLst/>
          </a:prstGeom>
          <a:effectLst/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81173">
            <a:off x="8891252" y="4308204"/>
            <a:ext cx="899669" cy="752960"/>
          </a:xfrm>
          <a:prstGeom prst="rect">
            <a:avLst/>
          </a:prstGeom>
          <a:effectLst/>
        </p:spPr>
      </p:pic>
      <p:sp>
        <p:nvSpPr>
          <p:cNvPr id="22" name="ZoneTexte 20">
            <a:extLst>
              <a:ext uri="{FF2B5EF4-FFF2-40B4-BE49-F238E27FC236}">
                <a16:creationId xmlns:a16="http://schemas.microsoft.com/office/drawing/2014/main" id="{59681AB8-EE21-5B42-956D-16FA616A588A}"/>
              </a:ext>
            </a:extLst>
          </p:cNvPr>
          <p:cNvSpPr txBox="1"/>
          <p:nvPr/>
        </p:nvSpPr>
        <p:spPr>
          <a:xfrm>
            <a:off x="14617" y="516023"/>
            <a:ext cx="664561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36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Preparing</a:t>
            </a: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 to </a:t>
            </a:r>
            <a:r>
              <a:rPr lang="fr-CA" sz="36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Meet</a:t>
            </a: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 the Challenge</a:t>
            </a:r>
            <a:endParaRPr kumimoji="0" lang="fr-C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erman Beauty" panose="02000500000000000000" pitchFamily="2" charset="0"/>
              <a:ea typeface="+mn-ea"/>
              <a:cs typeface="+mn-c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83" r="100000">
                        <a14:foregroundMark x1="4043" y1="8673" x2="75578" y2="78571"/>
                        <a14:foregroundMark x1="3878" y1="92347" x2="54043" y2="21429"/>
                        <a14:foregroundMark x1="18069" y1="78571" x2="92492" y2="76020"/>
                        <a14:foregroundMark x1="68894" y1="36224" x2="94059" y2="30102"/>
                        <a14:foregroundMark x1="89356" y1="84184" x2="96782" y2="85204"/>
                        <a14:foregroundMark x1="1073" y1="49490" x2="1980" y2="87245"/>
                        <a14:foregroundMark x1="908" y1="92347" x2="2723" y2="90816"/>
                        <a14:foregroundMark x1="1073" y1="7143" x2="1403" y2="14286"/>
                        <a14:backgroundMark x1="660" y1="1020" x2="75413" y2="1020"/>
                        <a14:backgroundMark x1="248" y1="94898" x2="165" y2="9184"/>
                        <a14:backgroundMark x1="1238" y1="98469" x2="71287" y2="98980"/>
                        <a14:backgroundMark x1="73762" y1="98980" x2="95050" y2="98469"/>
                        <a14:backgroundMark x1="84736" y1="2041" x2="96865" y2="1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84" y="3429709"/>
            <a:ext cx="7950201" cy="12856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937" y="2521202"/>
            <a:ext cx="1758159" cy="1758159"/>
          </a:xfrm>
          <a:prstGeom prst="rect">
            <a:avLst/>
          </a:prstGeom>
        </p:spPr>
      </p:pic>
      <p:sp>
        <p:nvSpPr>
          <p:cNvPr id="7" name="Rectangle à coins arrondis 6"/>
          <p:cNvSpPr/>
          <p:nvPr/>
        </p:nvSpPr>
        <p:spPr>
          <a:xfrm>
            <a:off x="1187624" y="2451419"/>
            <a:ext cx="6620468" cy="919401"/>
          </a:xfrm>
          <a:prstGeom prst="roundRect">
            <a:avLst/>
          </a:prstGeom>
          <a:solidFill>
            <a:srgbClr val="C8D02D">
              <a:alpha val="66000"/>
            </a:srgbClr>
          </a:solidFill>
          <a:ln>
            <a:solidFill>
              <a:srgbClr val="104C6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CA" sz="2400" dirty="0">
                <a:latin typeface="German Beauty" panose="02000500000000000000" pitchFamily="2" charset="0"/>
              </a:rPr>
              <a:t>The </a:t>
            </a:r>
            <a:r>
              <a:rPr lang="fr-CA" sz="2400" dirty="0" err="1">
                <a:latin typeface="German Beauty" panose="02000500000000000000" pitchFamily="2" charset="0"/>
              </a:rPr>
              <a:t>team’s</a:t>
            </a:r>
            <a:r>
              <a:rPr lang="fr-CA" sz="2400" dirty="0">
                <a:latin typeface="German Beauty" panose="02000500000000000000" pitchFamily="2" charset="0"/>
              </a:rPr>
              <a:t> prototype must sort as </a:t>
            </a:r>
            <a:r>
              <a:rPr lang="fr-CA" sz="2400" dirty="0" err="1">
                <a:latin typeface="German Beauty" panose="02000500000000000000" pitchFamily="2" charset="0"/>
              </a:rPr>
              <a:t>many</a:t>
            </a:r>
            <a:r>
              <a:rPr lang="fr-CA" sz="2400" dirty="0">
                <a:latin typeface="German Beauty" panose="02000500000000000000" pitchFamily="2" charset="0"/>
              </a:rPr>
              <a:t> </a:t>
            </a:r>
            <a:r>
              <a:rPr lang="fr-CA" sz="2400" dirty="0" err="1">
                <a:latin typeface="German Beauty" panose="02000500000000000000" pitchFamily="2" charset="0"/>
              </a:rPr>
              <a:t>objects</a:t>
            </a:r>
            <a:r>
              <a:rPr lang="fr-CA" sz="2400" dirty="0">
                <a:latin typeface="German Beauty" panose="02000500000000000000" pitchFamily="2" charset="0"/>
              </a:rPr>
              <a:t> as possible in the </a:t>
            </a:r>
            <a:r>
              <a:rPr lang="fr-CA" sz="2400" dirty="0" err="1">
                <a:latin typeface="German Beauty" panose="02000500000000000000" pitchFamily="2" charset="0"/>
              </a:rPr>
              <a:t>shortest</a:t>
            </a:r>
            <a:r>
              <a:rPr lang="fr-CA" sz="2400" dirty="0">
                <a:latin typeface="German Beauty" panose="02000500000000000000" pitchFamily="2" charset="0"/>
              </a:rPr>
              <a:t> time possible.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570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062" y="4548672"/>
            <a:ext cx="1988840" cy="1988840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28"/>
          <a:stretch/>
        </p:blipFill>
        <p:spPr>
          <a:xfrm>
            <a:off x="18936" y="2599785"/>
            <a:ext cx="3040659" cy="3277487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031" y="2793729"/>
            <a:ext cx="6208969" cy="327748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5" y="2434507"/>
            <a:ext cx="4437112" cy="4437112"/>
          </a:xfrm>
          <a:prstGeom prst="rect">
            <a:avLst/>
          </a:prstGeom>
        </p:spPr>
      </p:pic>
      <p:sp>
        <p:nvSpPr>
          <p:cNvPr id="7" name="Bulle ronde 6"/>
          <p:cNvSpPr/>
          <p:nvPr/>
        </p:nvSpPr>
        <p:spPr>
          <a:xfrm>
            <a:off x="4727062" y="1196752"/>
            <a:ext cx="3517346" cy="2088232"/>
          </a:xfrm>
          <a:prstGeom prst="wedgeEllipseCallout">
            <a:avLst>
              <a:gd name="adj1" fmla="val -71741"/>
              <a:gd name="adj2" fmla="val 59109"/>
            </a:avLst>
          </a:prstGeom>
          <a:solidFill>
            <a:srgbClr val="13679B"/>
          </a:solidFill>
          <a:ln>
            <a:solidFill>
              <a:srgbClr val="104C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y Bunch Remastered" panose="020B0600020202020204" pitchFamily="34" charset="0"/>
              </a:rPr>
              <a:t>Enjoy</a:t>
            </a:r>
            <a:r>
              <a:rPr kumimoji="0" lang="fr-CA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y Bunch Remastered" panose="020B0600020202020204" pitchFamily="34" charset="0"/>
              </a:rPr>
              <a:t> the challenge!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303" y="4805314"/>
            <a:ext cx="1988840" cy="1988840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279" y="5046033"/>
            <a:ext cx="1988840" cy="1988840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303" y="5246869"/>
            <a:ext cx="1988840" cy="1988840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767">
            <a:off x="4087976" y="4586336"/>
            <a:ext cx="911784" cy="1442034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31442">
            <a:off x="5937591" y="4125149"/>
            <a:ext cx="911784" cy="1442034"/>
          </a:xfrm>
          <a:prstGeom prst="rect">
            <a:avLst/>
          </a:prstGeom>
        </p:spPr>
      </p:pic>
      <p:pic>
        <p:nvPicPr>
          <p:cNvPr id="19" name="Espace réservé du contenu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" y="6554451"/>
            <a:ext cx="1369118" cy="21650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6430"/>
            <a:ext cx="4738020" cy="170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90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e libre 10"/>
          <p:cNvSpPr/>
          <p:nvPr/>
        </p:nvSpPr>
        <p:spPr>
          <a:xfrm>
            <a:off x="-99682" y="301439"/>
            <a:ext cx="5463770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79512" y="380847"/>
            <a:ext cx="6120680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Strategic </a:t>
            </a:r>
            <a:r>
              <a:rPr kumimoji="0" lang="fr-CA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Sorting</a:t>
            </a:r>
            <a:endParaRPr kumimoji="0" lang="fr-C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erman Beauty" panose="02000500000000000000" pitchFamily="2" charset="0"/>
              <a:ea typeface="+mn-ea"/>
              <a:cs typeface="+mn-cs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981944" y="1712061"/>
            <a:ext cx="7296809" cy="4104456"/>
            <a:chOff x="981944" y="1712061"/>
            <a:chExt cx="7296809" cy="4104456"/>
          </a:xfrm>
        </p:grpSpPr>
        <p:grpSp>
          <p:nvGrpSpPr>
            <p:cNvPr id="13" name="Groupe 12"/>
            <p:cNvGrpSpPr/>
            <p:nvPr/>
          </p:nvGrpSpPr>
          <p:grpSpPr>
            <a:xfrm>
              <a:off x="981944" y="1712061"/>
              <a:ext cx="7296809" cy="4104456"/>
              <a:chOff x="899592" y="1744360"/>
              <a:chExt cx="7296809" cy="4104456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899592" y="1744360"/>
                <a:ext cx="7296809" cy="4104456"/>
              </a:xfrm>
              <a:prstGeom prst="rect">
                <a:avLst/>
              </a:prstGeom>
              <a:solidFill>
                <a:schemeClr val="bg1">
                  <a:lumMod val="95000"/>
                  <a:alpha val="7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155619" y="2910852"/>
                <a:ext cx="6728749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fr-CA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3679B"/>
                    </a:solidFill>
                    <a:effectLst/>
                    <a:uLnTx/>
                    <a:uFillTx/>
                    <a:latin typeface="ITC Avant Garde Gothic" panose="02000503000000000000" pitchFamily="50" charset="0"/>
                    <a:ea typeface="+mn-ea"/>
                    <a:cs typeface="+mn-cs"/>
                  </a:rPr>
                  <a:t>What</a:t>
                </a:r>
                <a:r>
                  <a:rPr kumimoji="0" lang="fr-C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679B"/>
                    </a:solidFill>
                    <a:effectLst/>
                    <a:uLnTx/>
                    <a:uFillTx/>
                    <a:latin typeface="ITC Avant Garde Gothic" panose="02000503000000000000" pitchFamily="50" charset="0"/>
                    <a:ea typeface="+mn-ea"/>
                    <a:cs typeface="+mn-cs"/>
                  </a:rPr>
                  <a:t> </a:t>
                </a:r>
                <a:r>
                  <a:rPr kumimoji="0" lang="fr-CA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3679B"/>
                    </a:solidFill>
                    <a:effectLst/>
                    <a:uLnTx/>
                    <a:uFillTx/>
                    <a:latin typeface="ITC Avant Garde Gothic" panose="02000503000000000000" pitchFamily="50" charset="0"/>
                    <a:ea typeface="+mn-ea"/>
                    <a:cs typeface="+mn-cs"/>
                  </a:rPr>
                  <a:t>is</a:t>
                </a:r>
                <a:r>
                  <a:rPr kumimoji="0" lang="fr-C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679B"/>
                    </a:solidFill>
                    <a:effectLst/>
                    <a:uLnTx/>
                    <a:uFillTx/>
                    <a:latin typeface="ITC Avant Garde Gothic" panose="02000503000000000000" pitchFamily="50" charset="0"/>
                    <a:ea typeface="+mn-ea"/>
                    <a:cs typeface="+mn-cs"/>
                  </a:rPr>
                  <a:t> </a:t>
                </a:r>
                <a:r>
                  <a:rPr kumimoji="0" lang="fr-CA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3679B"/>
                    </a:solidFill>
                    <a:effectLst/>
                    <a:uLnTx/>
                    <a:uFillTx/>
                    <a:latin typeface="ITC Avant Garde Gothic" panose="02000503000000000000" pitchFamily="50" charset="0"/>
                    <a:ea typeface="+mn-ea"/>
                    <a:cs typeface="+mn-cs"/>
                  </a:rPr>
                  <a:t>this</a:t>
                </a:r>
                <a:r>
                  <a:rPr kumimoji="0" lang="fr-C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679B"/>
                    </a:solidFill>
                    <a:effectLst/>
                    <a:uLnTx/>
                    <a:uFillTx/>
                    <a:latin typeface="ITC Avant Garde Gothic" panose="02000503000000000000" pitchFamily="50" charset="0"/>
                    <a:ea typeface="+mn-ea"/>
                    <a:cs typeface="+mn-cs"/>
                  </a:rPr>
                  <a:t> machine </a:t>
                </a:r>
                <a:r>
                  <a:rPr kumimoji="0" lang="fr-CA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3679B"/>
                    </a:solidFill>
                    <a:effectLst/>
                    <a:uLnTx/>
                    <a:uFillTx/>
                    <a:latin typeface="ITC Avant Garde Gothic" panose="02000503000000000000" pitchFamily="50" charset="0"/>
                    <a:ea typeface="+mn-ea"/>
                    <a:cs typeface="+mn-cs"/>
                  </a:rPr>
                  <a:t>used</a:t>
                </a:r>
                <a:r>
                  <a:rPr kumimoji="0" lang="fr-C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679B"/>
                    </a:solidFill>
                    <a:effectLst/>
                    <a:uLnTx/>
                    <a:uFillTx/>
                    <a:latin typeface="ITC Avant Garde Gothic" panose="02000503000000000000" pitchFamily="50" charset="0"/>
                    <a:ea typeface="+mn-ea"/>
                    <a:cs typeface="+mn-cs"/>
                  </a:rPr>
                  <a:t> for?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TC Avant Garde Gothic" panose="02000503000000000000" pitchFamily="50" charset="0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fr-C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679B"/>
                    </a:solidFill>
                    <a:effectLst/>
                    <a:uLnTx/>
                    <a:uFillTx/>
                    <a:latin typeface="ITC Avant Garde Gothic" panose="02000503000000000000" pitchFamily="50" charset="0"/>
                    <a:ea typeface="+mn-ea"/>
                    <a:cs typeface="+mn-cs"/>
                  </a:rPr>
                  <a:t>How </a:t>
                </a:r>
                <a:r>
                  <a:rPr kumimoji="0" lang="fr-CA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3679B"/>
                    </a:solidFill>
                    <a:effectLst/>
                    <a:uLnTx/>
                    <a:uFillTx/>
                    <a:latin typeface="ITC Avant Garde Gothic" panose="02000503000000000000" pitchFamily="50" charset="0"/>
                    <a:ea typeface="+mn-ea"/>
                    <a:cs typeface="+mn-cs"/>
                  </a:rPr>
                  <a:t>does</a:t>
                </a:r>
                <a:r>
                  <a:rPr kumimoji="0" lang="fr-C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679B"/>
                    </a:solidFill>
                    <a:effectLst/>
                    <a:uLnTx/>
                    <a:uFillTx/>
                    <a:latin typeface="ITC Avant Garde Gothic" panose="02000503000000000000" pitchFamily="50" charset="0"/>
                    <a:ea typeface="+mn-ea"/>
                    <a:cs typeface="+mn-cs"/>
                  </a:rPr>
                  <a:t> </a:t>
                </a:r>
                <a:r>
                  <a:rPr kumimoji="0" lang="fr-CA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3679B"/>
                    </a:solidFill>
                    <a:effectLst/>
                    <a:uLnTx/>
                    <a:uFillTx/>
                    <a:latin typeface="ITC Avant Garde Gothic" panose="02000503000000000000" pitchFamily="50" charset="0"/>
                    <a:ea typeface="+mn-ea"/>
                    <a:cs typeface="+mn-cs"/>
                  </a:rPr>
                  <a:t>it</a:t>
                </a:r>
                <a:r>
                  <a:rPr kumimoji="0" lang="fr-C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679B"/>
                    </a:solidFill>
                    <a:effectLst/>
                    <a:uLnTx/>
                    <a:uFillTx/>
                    <a:latin typeface="ITC Avant Garde Gothic" panose="02000503000000000000" pitchFamily="50" charset="0"/>
                    <a:ea typeface="+mn-ea"/>
                    <a:cs typeface="+mn-cs"/>
                  </a:rPr>
                  <a:t> </a:t>
                </a:r>
                <a:r>
                  <a:rPr kumimoji="0" lang="fr-CA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3679B"/>
                    </a:solidFill>
                    <a:effectLst/>
                    <a:uLnTx/>
                    <a:uFillTx/>
                    <a:latin typeface="ITC Avant Garde Gothic" panose="02000503000000000000" pitchFamily="50" charset="0"/>
                    <a:ea typeface="+mn-ea"/>
                    <a:cs typeface="+mn-cs"/>
                  </a:rPr>
                  <a:t>separate</a:t>
                </a:r>
                <a:r>
                  <a:rPr kumimoji="0" lang="fr-C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679B"/>
                    </a:solidFill>
                    <a:effectLst/>
                    <a:uLnTx/>
                    <a:uFillTx/>
                    <a:latin typeface="ITC Avant Garde Gothic" panose="02000503000000000000" pitchFamily="50" charset="0"/>
                    <a:ea typeface="+mn-ea"/>
                    <a:cs typeface="+mn-cs"/>
                  </a:rPr>
                  <a:t> (sort) </a:t>
                </a:r>
                <a:r>
                  <a:rPr kumimoji="0" lang="fr-CA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3679B"/>
                    </a:solidFill>
                    <a:effectLst/>
                    <a:uLnTx/>
                    <a:uFillTx/>
                    <a:latin typeface="ITC Avant Garde Gothic" panose="02000503000000000000" pitchFamily="50" charset="0"/>
                    <a:ea typeface="+mn-ea"/>
                    <a:cs typeface="+mn-cs"/>
                  </a:rPr>
                  <a:t>objects</a:t>
                </a:r>
                <a:r>
                  <a:rPr kumimoji="0" lang="fr-C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679B"/>
                    </a:solidFill>
                    <a:effectLst/>
                    <a:uLnTx/>
                    <a:uFillTx/>
                    <a:latin typeface="ITC Avant Garde Gothic" panose="02000503000000000000" pitchFamily="50" charset="0"/>
                    <a:ea typeface="+mn-ea"/>
                    <a:cs typeface="+mn-cs"/>
                  </a:rPr>
                  <a:t>?</a:t>
                </a:r>
              </a:p>
            </p:txBody>
          </p:sp>
        </p:grpSp>
        <p:sp>
          <p:nvSpPr>
            <p:cNvPr id="4" name="ZoneTexte 3"/>
            <p:cNvSpPr txBox="1"/>
            <p:nvPr/>
          </p:nvSpPr>
          <p:spPr>
            <a:xfrm>
              <a:off x="7680201" y="5157192"/>
              <a:ext cx="5040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A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rman Beauty" panose="02000500000000000000" pitchFamily="2" charset="0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2357129" y="5923170"/>
            <a:ext cx="59783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Source : </a:t>
            </a:r>
            <a:r>
              <a:rPr kumimoji="0" lang="fr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  <a:hlinkClick r:id="rId3"/>
              </a:rPr>
              <a:t>https://www.youtube.com/watch?v=8AFQ-CHPNKY</a:t>
            </a:r>
            <a:endParaRPr kumimoji="0" lang="fr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C Avant Garde Gothic" panose="02000503000000000000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C Avant Garde Gothic" panose="02000503000000000000" pitchFamily="50" charset="0"/>
              <a:ea typeface="+mn-ea"/>
              <a:cs typeface="+mn-cs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8" y="5250440"/>
            <a:ext cx="1196752" cy="1196752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83" y="5449579"/>
            <a:ext cx="947183" cy="94718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36" y="5694485"/>
            <a:ext cx="947183" cy="947183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44" y="5741967"/>
            <a:ext cx="947183" cy="947183"/>
          </a:xfrm>
          <a:prstGeom prst="rect">
            <a:avLst/>
          </a:prstGeom>
        </p:spPr>
      </p:pic>
      <p:pic>
        <p:nvPicPr>
          <p:cNvPr id="15" name="Espace réservé du contenu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" y="6554451"/>
            <a:ext cx="1369118" cy="21650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278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8" y="5250440"/>
            <a:ext cx="1196752" cy="1196752"/>
          </a:xfrm>
          <a:prstGeom prst="rect">
            <a:avLst/>
          </a:prstGeom>
        </p:spPr>
      </p:pic>
      <p:sp>
        <p:nvSpPr>
          <p:cNvPr id="11" name="Forme libre 10"/>
          <p:cNvSpPr/>
          <p:nvPr/>
        </p:nvSpPr>
        <p:spPr>
          <a:xfrm>
            <a:off x="-99682" y="301439"/>
            <a:ext cx="5463770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79512" y="380847"/>
            <a:ext cx="6120680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36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Strategic </a:t>
            </a:r>
            <a:r>
              <a:rPr lang="fr-CA" sz="3600" b="1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rman Beauty" panose="02000500000000000000" pitchFamily="2" charset="0"/>
              </a:rPr>
              <a:t>Sorting</a:t>
            </a:r>
            <a:endParaRPr kumimoji="0" lang="fr-C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erman Beauty" panose="02000500000000000000" pitchFamily="2" charset="0"/>
              <a:ea typeface="+mn-ea"/>
              <a:cs typeface="+mn-cs"/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83" y="5449579"/>
            <a:ext cx="947183" cy="94718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36" y="5694485"/>
            <a:ext cx="947183" cy="947183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44" y="5741967"/>
            <a:ext cx="947183" cy="947183"/>
          </a:xfrm>
          <a:prstGeom prst="rect">
            <a:avLst/>
          </a:prstGeom>
        </p:spPr>
      </p:pic>
      <p:pic>
        <p:nvPicPr>
          <p:cNvPr id="8" name="Convoyeur � chaîne � palette pour détection et répartition de boites de th� - YouTube - Google Chrome 2020-10-19 23-40-05_Trim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39852" y="1391655"/>
            <a:ext cx="2835275" cy="493712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538723" y="5694485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>
                <a:solidFill>
                  <a:schemeClr val="bg1"/>
                </a:solidFill>
                <a:latin typeface="German Beauty" panose="02000500000000000000" pitchFamily="2" charset="0"/>
              </a:rPr>
              <a:t>2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445825" y="6423646"/>
            <a:ext cx="41120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100" dirty="0">
                <a:latin typeface="ITC Avant Garde Gothic" panose="02000503000000000000" pitchFamily="50" charset="0"/>
              </a:rPr>
              <a:t>Source : </a:t>
            </a:r>
            <a:r>
              <a:rPr lang="fr-CA" sz="1100" u="sng" dirty="0">
                <a:latin typeface="ITC Avant Garde Gothic" panose="02000503000000000000" pitchFamily="50" charset="0"/>
                <a:hlinkClick r:id="rId8"/>
              </a:rPr>
              <a:t>https://www.youtube.com/watch?v=_k_gkeIQtts</a:t>
            </a:r>
            <a:endParaRPr lang="fr-CA" sz="1100" dirty="0">
              <a:latin typeface="ITC Avant Garde Gothic" panose="02000503000000000000" pitchFamily="50" charset="0"/>
            </a:endParaRPr>
          </a:p>
        </p:txBody>
      </p:sp>
      <p:pic>
        <p:nvPicPr>
          <p:cNvPr id="13" name="Espace réservé du contenu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" y="6554451"/>
            <a:ext cx="1369118" cy="21650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680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00000">
              <a:srgbClr val="1AA9B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e libre 10"/>
          <p:cNvSpPr/>
          <p:nvPr/>
        </p:nvSpPr>
        <p:spPr>
          <a:xfrm>
            <a:off x="-99682" y="301439"/>
            <a:ext cx="5463770" cy="1214562"/>
          </a:xfrm>
          <a:custGeom>
            <a:avLst/>
            <a:gdLst>
              <a:gd name="connsiteX0" fmla="*/ 15499 w 5424407"/>
              <a:gd name="connsiteY0" fmla="*/ 650929 h 898902"/>
              <a:gd name="connsiteX1" fmla="*/ 15499 w 5424407"/>
              <a:gd name="connsiteY1" fmla="*/ 30996 h 898902"/>
              <a:gd name="connsiteX2" fmla="*/ 2495227 w 5424407"/>
              <a:gd name="connsiteY2" fmla="*/ 0 h 898902"/>
              <a:gd name="connsiteX3" fmla="*/ 5160936 w 5424407"/>
              <a:gd name="connsiteY3" fmla="*/ 15498 h 898902"/>
              <a:gd name="connsiteX4" fmla="*/ 5424407 w 5424407"/>
              <a:gd name="connsiteY4" fmla="*/ 309966 h 898902"/>
              <a:gd name="connsiteX5" fmla="*/ 5300421 w 5424407"/>
              <a:gd name="connsiteY5" fmla="*/ 728420 h 898902"/>
              <a:gd name="connsiteX6" fmla="*/ 2929180 w 5424407"/>
              <a:gd name="connsiteY6" fmla="*/ 712922 h 898902"/>
              <a:gd name="connsiteX7" fmla="*/ 15499 w 5424407"/>
              <a:gd name="connsiteY7" fmla="*/ 898902 h 898902"/>
              <a:gd name="connsiteX8" fmla="*/ 0 w 5424407"/>
              <a:gd name="connsiteY8" fmla="*/ 557939 h 89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4407" h="898902">
                <a:moveTo>
                  <a:pt x="15499" y="650929"/>
                </a:moveTo>
                <a:lnTo>
                  <a:pt x="15499" y="30996"/>
                </a:lnTo>
                <a:lnTo>
                  <a:pt x="2495227" y="0"/>
                </a:lnTo>
                <a:lnTo>
                  <a:pt x="5160936" y="15498"/>
                </a:lnTo>
                <a:lnTo>
                  <a:pt x="5424407" y="309966"/>
                </a:lnTo>
                <a:lnTo>
                  <a:pt x="5300421" y="728420"/>
                </a:lnTo>
                <a:lnTo>
                  <a:pt x="2929180" y="712922"/>
                </a:lnTo>
                <a:lnTo>
                  <a:pt x="15499" y="898902"/>
                </a:lnTo>
                <a:lnTo>
                  <a:pt x="0" y="557939"/>
                </a:lnTo>
              </a:path>
            </a:pathLst>
          </a:custGeom>
          <a:solidFill>
            <a:srgbClr val="C8D02D"/>
          </a:solidFill>
          <a:ln w="38100">
            <a:solidFill>
              <a:srgbClr val="104C6C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79512" y="380847"/>
            <a:ext cx="6120680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Activity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Strategic </a:t>
            </a:r>
            <a:r>
              <a:rPr kumimoji="0" lang="fr-CA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erman Beauty" panose="02000500000000000000" pitchFamily="2" charset="0"/>
                <a:ea typeface="+mn-ea"/>
                <a:cs typeface="+mn-cs"/>
              </a:rPr>
              <a:t>Sorting</a:t>
            </a:r>
            <a:endParaRPr kumimoji="0" lang="fr-C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erman Beauty" panose="02000500000000000000" pitchFamily="2" charset="0"/>
              <a:ea typeface="+mn-ea"/>
              <a:cs typeface="+mn-cs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981944" y="1712061"/>
            <a:ext cx="7296809" cy="4104456"/>
            <a:chOff x="981944" y="1712061"/>
            <a:chExt cx="7296809" cy="4104456"/>
          </a:xfrm>
        </p:grpSpPr>
        <p:sp>
          <p:nvSpPr>
            <p:cNvPr id="8" name="Rectangle 7"/>
            <p:cNvSpPr/>
            <p:nvPr/>
          </p:nvSpPr>
          <p:spPr>
            <a:xfrm>
              <a:off x="981944" y="1712061"/>
              <a:ext cx="7296809" cy="4104456"/>
            </a:xfrm>
            <a:prstGeom prst="rect">
              <a:avLst/>
            </a:prstGeom>
            <a:solidFill>
              <a:schemeClr val="bg1">
                <a:lumMod val="95000"/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7680201" y="5157192"/>
              <a:ext cx="5040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A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rman Beauty" panose="02000500000000000000" pitchFamily="2" charset="0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2357129" y="5923170"/>
            <a:ext cx="59783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fr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Source </a:t>
            </a:r>
            <a:r>
              <a:rPr lang="fr-CA" sz="1200" dirty="0">
                <a:latin typeface="ITC Avant Garde Gothic" panose="02000503000000000000" pitchFamily="50" charset="0"/>
              </a:rPr>
              <a:t>: </a:t>
            </a:r>
            <a:r>
              <a:rPr lang="fr-CA" sz="1200" u="sng" dirty="0">
                <a:latin typeface="ITC Avant Garde Gothic" panose="02000503000000000000" pitchFamily="50" charset="0"/>
                <a:hlinkClick r:id="rId3"/>
              </a:rPr>
              <a:t>https://www.youtube.com/watch?v=_k_gkeIQtts</a:t>
            </a:r>
            <a:endParaRPr lang="fr-CA" sz="1200" dirty="0">
              <a:latin typeface="ITC Avant Garde Gothic" panose="02000503000000000000" pitchFamily="50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8" y="5250440"/>
            <a:ext cx="1196752" cy="1196752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83" y="5449579"/>
            <a:ext cx="947183" cy="94718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36" y="5694485"/>
            <a:ext cx="947183" cy="947183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44" y="5741967"/>
            <a:ext cx="947183" cy="947183"/>
          </a:xfrm>
          <a:prstGeom prst="rect">
            <a:avLst/>
          </a:prstGeom>
        </p:spPr>
      </p:pic>
      <p:pic>
        <p:nvPicPr>
          <p:cNvPr id="15" name="Espace réservé du contenu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" y="6554451"/>
            <a:ext cx="1369118" cy="21650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CF67F13-8844-B146-BC29-F6E847D82ACF}"/>
              </a:ext>
            </a:extLst>
          </p:cNvPr>
          <p:cNvSpPr/>
          <p:nvPr/>
        </p:nvSpPr>
        <p:spPr>
          <a:xfrm>
            <a:off x="1237971" y="2878553"/>
            <a:ext cx="67287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What</a:t>
            </a: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 </a:t>
            </a:r>
            <a:r>
              <a:rPr kumimoji="0" lang="fr-C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is</a:t>
            </a: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 </a:t>
            </a:r>
            <a:r>
              <a:rPr kumimoji="0" lang="fr-C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this</a:t>
            </a: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 machine </a:t>
            </a:r>
            <a:r>
              <a:rPr kumimoji="0" lang="fr-C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used</a:t>
            </a: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 for?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C Avant Garde Gothic" panose="02000503000000000000" pitchFamily="50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How </a:t>
            </a:r>
            <a:r>
              <a:rPr kumimoji="0" lang="fr-C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does</a:t>
            </a: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 </a:t>
            </a:r>
            <a:r>
              <a:rPr kumimoji="0" lang="fr-C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it</a:t>
            </a: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 </a:t>
            </a:r>
            <a:r>
              <a:rPr kumimoji="0" lang="fr-C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separate</a:t>
            </a: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 (sort) </a:t>
            </a:r>
            <a:r>
              <a:rPr kumimoji="0" lang="fr-C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objects</a:t>
            </a:r>
            <a:r>
              <a:rPr kumimoji="0" lang="fr-CA" sz="2400" b="1" i="0" u="none" strike="noStrike" kern="1200" cap="none" spc="0" normalizeH="0" baseline="0" noProof="0" dirty="0">
                <a:ln>
                  <a:noFill/>
                </a:ln>
                <a:solidFill>
                  <a:srgbClr val="13679B"/>
                </a:solidFill>
                <a:effectLst/>
                <a:uLnTx/>
                <a:uFillTx/>
                <a:latin typeface="ITC Avant Garde Gothic" panose="02000503000000000000" pitchFamily="50" charset="0"/>
                <a:ea typeface="+mn-ea"/>
                <a:cs typeface="+mn-cs"/>
              </a:rPr>
              <a:t>?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5827042"/>
            <a:ext cx="2045664" cy="95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882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38983</TotalTime>
  <Words>2026</Words>
  <Application>Microsoft Office PowerPoint</Application>
  <PresentationFormat>Affichage à l'écran (4:3)</PresentationFormat>
  <Paragraphs>322</Paragraphs>
  <Slides>63</Slides>
  <Notes>1</Notes>
  <HiddenSlides>0</HiddenSlides>
  <MMClips>6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63</vt:i4>
      </vt:variant>
    </vt:vector>
  </HeadingPairs>
  <TitlesOfParts>
    <vt:vector size="70" baseType="lpstr">
      <vt:lpstr>Arial</vt:lpstr>
      <vt:lpstr>Brady Bunch Remastered</vt:lpstr>
      <vt:lpstr>German Beauty</vt:lpstr>
      <vt:lpstr>ITC Avant Garde Gothic</vt:lpstr>
      <vt:lpstr>Calibri</vt:lpstr>
      <vt:lpstr>Century Gothic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Stéphanie</dc:creator>
  <cp:lastModifiedBy>Adjoint projets</cp:lastModifiedBy>
  <cp:revision>1177</cp:revision>
  <dcterms:created xsi:type="dcterms:W3CDTF">2013-07-01T15:25:31Z</dcterms:created>
  <dcterms:modified xsi:type="dcterms:W3CDTF">2021-02-09T18:58:20Z</dcterms:modified>
</cp:coreProperties>
</file>