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82" r:id="rId2"/>
    <p:sldId id="307" r:id="rId3"/>
    <p:sldId id="306" r:id="rId4"/>
    <p:sldId id="407" r:id="rId5"/>
    <p:sldId id="308" r:id="rId6"/>
    <p:sldId id="309" r:id="rId7"/>
    <p:sldId id="384" r:id="rId8"/>
    <p:sldId id="385" r:id="rId9"/>
    <p:sldId id="386" r:id="rId10"/>
    <p:sldId id="387" r:id="rId11"/>
    <p:sldId id="388" r:id="rId12"/>
    <p:sldId id="389" r:id="rId13"/>
    <p:sldId id="321" r:id="rId14"/>
    <p:sldId id="390" r:id="rId15"/>
    <p:sldId id="391" r:id="rId16"/>
    <p:sldId id="392" r:id="rId17"/>
    <p:sldId id="326" r:id="rId18"/>
    <p:sldId id="393" r:id="rId19"/>
    <p:sldId id="394" r:id="rId20"/>
    <p:sldId id="395" r:id="rId21"/>
    <p:sldId id="396" r:id="rId22"/>
    <p:sldId id="398" r:id="rId23"/>
    <p:sldId id="397" r:id="rId24"/>
    <p:sldId id="399" r:id="rId25"/>
    <p:sldId id="401" r:id="rId26"/>
    <p:sldId id="376" r:id="rId27"/>
    <p:sldId id="402" r:id="rId28"/>
    <p:sldId id="403" r:id="rId29"/>
    <p:sldId id="381" r:id="rId30"/>
    <p:sldId id="404" r:id="rId31"/>
    <p:sldId id="405" r:id="rId32"/>
    <p:sldId id="406" r:id="rId33"/>
    <p:sldId id="382" r:id="rId34"/>
  </p:sldIdLst>
  <p:sldSz cx="9144000" cy="6858000" type="screen4x3"/>
  <p:notesSz cx="6858000" cy="9144000"/>
  <p:embeddedFontLst>
    <p:embeddedFont>
      <p:font typeface="German Beauty" panose="02000500000000000000" pitchFamily="2" charset="0"/>
      <p:regular r:id="rId36"/>
    </p:embeddedFont>
    <p:embeddedFont>
      <p:font typeface="DIN Pro Bold" panose="020B0804020101020102" pitchFamily="34" charset="0"/>
      <p:bold r:id="rId37"/>
    </p:embeddedFont>
    <p:embeddedFont>
      <p:font typeface="Brady Bunch Remastered" panose="020B0600020202020204" pitchFamily="34" charset="0"/>
      <p:regular r:id="rId38"/>
    </p:embeddedFont>
    <p:embeddedFont>
      <p:font typeface="DIN Pro Light" panose="020B0504020101010102" pitchFamily="34" charset="0"/>
      <p:regular r:id="rId39"/>
    </p:embeddedFont>
    <p:embeddedFont>
      <p:font typeface="ITC Avant Garde Gothic" panose="02000503000000000000" pitchFamily="50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EA9"/>
    <a:srgbClr val="FED11F"/>
    <a:srgbClr val="C8D02D"/>
    <a:srgbClr val="146CA0"/>
    <a:srgbClr val="E32944"/>
    <a:srgbClr val="ED7479"/>
    <a:srgbClr val="966047"/>
    <a:srgbClr val="A6252C"/>
    <a:srgbClr val="000000"/>
    <a:srgbClr val="8C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0860" autoAdjust="0"/>
  </p:normalViewPr>
  <p:slideViewPr>
    <p:cSldViewPr>
      <p:cViewPr>
        <p:scale>
          <a:sx n="80" d="100"/>
          <a:sy n="80" d="100"/>
        </p:scale>
        <p:origin x="264" y="2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2021-11-30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showcase/3600633/video/141827767" TargetMode="External"/><Relationship Id="rId13" Type="http://schemas.openxmlformats.org/officeDocument/2006/relationships/hyperlink" Target="https://vimeo.com/showcase/3600633/video/142547960" TargetMode="External"/><Relationship Id="rId18" Type="http://schemas.openxmlformats.org/officeDocument/2006/relationships/hyperlink" Target="https://vimeo.com/showcase/3600633/video/142626106" TargetMode="External"/><Relationship Id="rId3" Type="http://schemas.openxmlformats.org/officeDocument/2006/relationships/image" Target="../media/image2.png"/><Relationship Id="rId7" Type="http://schemas.microsoft.com/office/2007/relationships/hdphoto" Target="../media/hdphoto12.wdp"/><Relationship Id="rId12" Type="http://schemas.openxmlformats.org/officeDocument/2006/relationships/hyperlink" Target="https://vimeo.com/showcase/3600633/video/142547958" TargetMode="External"/><Relationship Id="rId17" Type="http://schemas.openxmlformats.org/officeDocument/2006/relationships/hyperlink" Target="https://vimeo.com/showcase/3600633/video/142626108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vimeo.com/showcase/3600633/video/142549055" TargetMode="Externa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7.png"/><Relationship Id="rId11" Type="http://schemas.openxmlformats.org/officeDocument/2006/relationships/hyperlink" Target="https://vimeo.com/showcase/3600633/video/142547959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vimeo.com/showcase/3600633/video/142549056" TargetMode="External"/><Relationship Id="rId10" Type="http://schemas.openxmlformats.org/officeDocument/2006/relationships/hyperlink" Target="https://vimeo.com/showcase/3600633/video/142547961" TargetMode="External"/><Relationship Id="rId19" Type="http://schemas.openxmlformats.org/officeDocument/2006/relationships/hyperlink" Target="https://vimeo.com/showcase/3600633/video/142626107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vimeo.com/showcase/3600633/video/142549054" TargetMode="External"/><Relationship Id="rId14" Type="http://schemas.openxmlformats.org/officeDocument/2006/relationships/hyperlink" Target="https://vimeo.com/showcase/3600633/video/14254905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microsoft.com/office/2007/relationships/hdphoto" Target="../media/hdphoto14.wdp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49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</p:spPr>
      </p:pic>
      <p:pic>
        <p:nvPicPr>
          <p:cNvPr id="81" name="Image 80" descr="logo-DAG-avec énoncé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2343" y="-420023"/>
            <a:ext cx="3942265" cy="394226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084168" y="5805264"/>
            <a:ext cx="2880320" cy="936104"/>
          </a:xfrm>
          <a:prstGeom prst="ellipse">
            <a:avLst/>
          </a:prstGeom>
          <a:solidFill>
            <a:srgbClr val="8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30" y="5674940"/>
            <a:ext cx="2274370" cy="11967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" b="93363" l="6287" r="62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05"/>
          <a:stretch/>
        </p:blipFill>
        <p:spPr>
          <a:xfrm flipH="1">
            <a:off x="-69830" y="2382826"/>
            <a:ext cx="2310691" cy="17222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5427" y="3894926"/>
            <a:ext cx="1353932" cy="175516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" b="93363" l="6287" r="62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05"/>
          <a:stretch/>
        </p:blipFill>
        <p:spPr>
          <a:xfrm flipH="1">
            <a:off x="2806218" y="1150209"/>
            <a:ext cx="2555325" cy="17222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71" y="223566"/>
            <a:ext cx="4375752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03095" y="3078428"/>
            <a:ext cx="4039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dirty="0" smtClean="0">
                <a:solidFill>
                  <a:srgbClr val="A6252C"/>
                </a:solidFill>
                <a:latin typeface="Brady Bunch Remastered" panose="020B0600020202020204" pitchFamily="34" charset="0"/>
              </a:rPr>
              <a:t>S.O.S. PIRATES!</a:t>
            </a:r>
            <a:endParaRPr lang="fr-CA" sz="6000" dirty="0">
              <a:solidFill>
                <a:srgbClr val="A6252C"/>
              </a:solidFill>
              <a:latin typeface="Brady Bunch Remastered" panose="020B0600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8241" y="1"/>
            <a:ext cx="9152242" cy="6888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7556" y="1776004"/>
            <a:ext cx="5660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ITC Avant Garde Gothic" panose="02000503000000000000" pitchFamily="50" charset="0"/>
              </a:rPr>
              <a:t>Un paquebot est un </a:t>
            </a:r>
            <a:r>
              <a:rPr lang="fr-CA" sz="3200" b="1" dirty="0" smtClean="0">
                <a:latin typeface="ITC Avant Garde Gothic" panose="02000503000000000000" pitchFamily="50" charset="0"/>
              </a:rPr>
              <a:t>objet lourd </a:t>
            </a:r>
            <a:r>
              <a:rPr lang="fr-CA" sz="3200" b="1" dirty="0">
                <a:latin typeface="ITC Avant Garde Gothic" panose="02000503000000000000" pitchFamily="50" charset="0"/>
              </a:rPr>
              <a:t>qui flotte.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0" y="2895706"/>
            <a:ext cx="1902522" cy="165071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635896" y="3081019"/>
            <a:ext cx="5797682" cy="3332852"/>
            <a:chOff x="3635896" y="3081019"/>
            <a:chExt cx="5797682" cy="333285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5896" y="3081019"/>
              <a:ext cx="5797682" cy="333285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655" y="3175115"/>
              <a:ext cx="2843808" cy="284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85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8241" y="1"/>
            <a:ext cx="9152242" cy="6888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7556" y="1776004"/>
            <a:ext cx="5660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latin typeface="ITC Avant Garde Gothic" panose="02000503000000000000" pitchFamily="50" charset="0"/>
              </a:rPr>
              <a:t>Un trombone est un objet</a:t>
            </a:r>
          </a:p>
          <a:p>
            <a:pPr algn="ctr"/>
            <a:r>
              <a:rPr lang="fr-CA" sz="3200" b="1" dirty="0">
                <a:latin typeface="ITC Avant Garde Gothic" panose="02000503000000000000" pitchFamily="50" charset="0"/>
              </a:rPr>
              <a:t>léger qui coule.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8" y="2953579"/>
            <a:ext cx="1902522" cy="165071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6567618" y="-1337739"/>
            <a:ext cx="1661170" cy="1661170"/>
            <a:chOff x="6567618" y="-1337739"/>
            <a:chExt cx="1661170" cy="166117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00" b="90000" l="10000" r="90000">
                          <a14:foregroundMark x1="68800" y1="10000" x2="62200" y2="12600"/>
                          <a14:foregroundMark x1="68600" y1="9600" x2="61400" y2="11800"/>
                          <a14:foregroundMark x1="60800" y1="12800" x2="53400" y2="23600"/>
                          <a14:foregroundMark x1="53400" y1="23600" x2="22400" y2="78400"/>
                          <a14:foregroundMark x1="22200" y1="78600" x2="22000" y2="84400"/>
                          <a14:foregroundMark x1="36000" y1="87800" x2="30200" y2="89400"/>
                          <a14:foregroundMark x1="39800" y1="80400" x2="58600" y2="48000"/>
                          <a14:foregroundMark x1="65600" y1="39800" x2="76600" y2="21600"/>
                          <a14:foregroundMark x1="65600" y1="11400" x2="70400" y2="11400"/>
                          <a14:foregroundMark x1="71600" y1="11800" x2="77000" y2="1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79444">
              <a:off x="6567618" y="-1337739"/>
              <a:ext cx="1661170" cy="166117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-710881"/>
              <a:ext cx="407454" cy="407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26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2.59259E-6 L -0.04913 1.0423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5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800" y="2565177"/>
            <a:ext cx="42210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Activité 2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2" b="24828"/>
          <a:stretch/>
        </p:blipFill>
        <p:spPr>
          <a:xfrm flipH="1">
            <a:off x="-252536" y="381345"/>
            <a:ext cx="7137408" cy="1800200"/>
          </a:xfrm>
          <a:prstGeom prst="rect">
            <a:avLst/>
          </a:prstGeom>
        </p:spPr>
      </p:pic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901630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849694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2 – Partie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 flottabilité… jamais</a:t>
            </a:r>
            <a:r>
              <a:rPr kumimoji="0" lang="fr-CA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entendue parler!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67390" y="4437112"/>
            <a:ext cx="6372708" cy="1328023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Qu’est-ce qui arrive quand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on dépose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une boulette de pâte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à modeler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dans un contenant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rempli d’eau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?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10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123" b="94521" l="993" r="98440">
                        <a14:foregroundMark x1="27518" y1="26712" x2="26383" y2="63014"/>
                        <a14:foregroundMark x1="2411" y1="27397" x2="3830" y2="61644"/>
                        <a14:foregroundMark x1="37589" y1="24658" x2="39007" y2="84932"/>
                        <a14:foregroundMark x1="47801" y1="58904" x2="54326" y2="68493"/>
                        <a14:foregroundMark x1="49645" y1="54110" x2="50496" y2="73288"/>
                        <a14:foregroundMark x1="53759" y1="61644" x2="48369" y2="73288"/>
                        <a14:foregroundMark x1="71915" y1="28767" x2="74043" y2="83562"/>
                        <a14:foregroundMark x1="88227" y1="58904" x2="85390" y2="8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" y="2276872"/>
            <a:ext cx="7590869" cy="1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901630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849694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2 – Partie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 flottabilité… jamais</a:t>
            </a:r>
            <a:r>
              <a:rPr kumimoji="0" lang="fr-CA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entendue parler!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67390" y="4509120"/>
            <a:ext cx="6372708" cy="919401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La pâte à modeler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peut-elle flotter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si je lui donne une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forme qui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ressemble à un bateau? 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10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6916" l="1617" r="98845">
                        <a14:foregroundMark x1="9007" y1="33645" x2="16859" y2="79439"/>
                        <a14:foregroundMark x1="40878" y1="48598" x2="47575" y2="49533"/>
                        <a14:foregroundMark x1="47575" y1="24299" x2="49654" y2="45794"/>
                        <a14:foregroundMark x1="37413" y1="29907" x2="37644" y2="5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69"/>
          <a:stretch/>
        </p:blipFill>
        <p:spPr>
          <a:xfrm>
            <a:off x="382923" y="2509117"/>
            <a:ext cx="1452773" cy="1187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007" l="3306" r="97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44" y="2509116"/>
            <a:ext cx="1844200" cy="10897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6916" l="1617" r="98845">
                        <a14:foregroundMark x1="9007" y1="33645" x2="16859" y2="79439"/>
                        <a14:foregroundMark x1="40878" y1="48598" x2="47575" y2="49533"/>
                        <a14:foregroundMark x1="47575" y1="24299" x2="49654" y2="45794"/>
                        <a14:foregroundMark x1="37413" y1="29907" x2="37644" y2="5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5" r="43860"/>
          <a:stretch/>
        </p:blipFill>
        <p:spPr>
          <a:xfrm>
            <a:off x="5393739" y="2509116"/>
            <a:ext cx="1152129" cy="11875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6916" l="1617" r="98845">
                        <a14:foregroundMark x1="9007" y1="33645" x2="16859" y2="79439"/>
                        <a14:foregroundMark x1="40878" y1="48598" x2="47575" y2="49533"/>
                        <a14:foregroundMark x1="47575" y1="24299" x2="49654" y2="45794"/>
                        <a14:foregroundMark x1="37413" y1="29907" x2="37644" y2="5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45794"/>
          <a:stretch/>
        </p:blipFill>
        <p:spPr>
          <a:xfrm>
            <a:off x="1763687" y="2509117"/>
            <a:ext cx="1224137" cy="11875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6916" l="1617" r="98845">
                        <a14:foregroundMark x1="9007" y1="33645" x2="16859" y2="79439"/>
                        <a14:foregroundMark x1="40878" y1="48598" x2="47575" y2="49533"/>
                        <a14:foregroundMark x1="47575" y1="24299" x2="49654" y2="45794"/>
                        <a14:foregroundMark x1="37413" y1="29907" x2="37644" y2="5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1"/>
          <a:stretch/>
        </p:blipFill>
        <p:spPr>
          <a:xfrm>
            <a:off x="3203847" y="2509117"/>
            <a:ext cx="1984639" cy="11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901630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849694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2 – Partie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CA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 flottabilité… jamais</a:t>
            </a:r>
            <a:r>
              <a:rPr kumimoji="0" lang="fr-CA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entendue parler!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67390" y="4437112"/>
            <a:ext cx="6372708" cy="1328023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Quelle grandeur de bol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façonné avec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la même boulette de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pâte à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modeler fait le meilleur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bateau pour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supporter des billes?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10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96552" l="2003" r="98665">
                        <a14:foregroundMark x1="6008" y1="75862" x2="16422" y2="75000"/>
                        <a14:foregroundMark x1="36582" y1="67241" x2="50467" y2="6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06" y="2420888"/>
            <a:ext cx="5707875" cy="8839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15830" y="338443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ITC Avant Garde Gothic" panose="02000503000000000000" pitchFamily="50" charset="0"/>
              </a:rPr>
              <a:t>Petit</a:t>
            </a:r>
            <a:endParaRPr lang="fr-CA" dirty="0">
              <a:latin typeface="ITC Avant Garde Gothic" panose="02000503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83682" y="338443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ITC Avant Garde Gothic" panose="02000503000000000000" pitchFamily="50" charset="0"/>
              </a:rPr>
              <a:t>Moyen</a:t>
            </a:r>
            <a:endParaRPr lang="fr-CA" dirty="0">
              <a:latin typeface="ITC Avant Garde Gothic" panose="02000503000000000000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20286" y="33844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ITC Avant Garde Gothic" panose="02000503000000000000" pitchFamily="50" charset="0"/>
              </a:rPr>
              <a:t>Grand</a:t>
            </a:r>
            <a:endParaRPr lang="fr-CA" dirty="0">
              <a:latin typeface="ITC Avant Garde Gothic" panose="02000503000000000000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0270" y="1818041"/>
            <a:ext cx="780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ITC Avant Garde Gothic" panose="02000503000000000000" pitchFamily="50" charset="0"/>
              </a:rPr>
              <a:t>Combien de billes peut contenir chacun des bols avant qu’il coule?</a:t>
            </a:r>
            <a:endParaRPr lang="fr-CA" dirty="0">
              <a:latin typeface="ITC Avant Garde Gothic" panose="02000503000000000000" pitchFamily="50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1915830" y="2827696"/>
            <a:ext cx="762675" cy="236934"/>
            <a:chOff x="1915830" y="2827696"/>
            <a:chExt cx="762675" cy="23693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830" y="2849985"/>
              <a:ext cx="209586" cy="19376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2" y="2870862"/>
              <a:ext cx="209586" cy="19376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29" y="2862886"/>
              <a:ext cx="209586" cy="19376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03" y="2857800"/>
              <a:ext cx="209586" cy="19376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77" y="2847048"/>
              <a:ext cx="209586" cy="19376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919" y="2827696"/>
              <a:ext cx="209586" cy="193768"/>
            </a:xfrm>
            <a:prstGeom prst="rect">
              <a:avLst/>
            </a:prstGeom>
          </p:spPr>
        </p:pic>
      </p:grpSp>
      <p:grpSp>
        <p:nvGrpSpPr>
          <p:cNvPr id="59" name="Groupe 58"/>
          <p:cNvGrpSpPr/>
          <p:nvPr/>
        </p:nvGrpSpPr>
        <p:grpSpPr>
          <a:xfrm>
            <a:off x="3547596" y="2623902"/>
            <a:ext cx="1099784" cy="363359"/>
            <a:chOff x="3547596" y="2623902"/>
            <a:chExt cx="1099784" cy="363359"/>
          </a:xfrm>
        </p:grpSpPr>
        <p:grpSp>
          <p:nvGrpSpPr>
            <p:cNvPr id="56" name="Groupe 55"/>
            <p:cNvGrpSpPr/>
            <p:nvPr/>
          </p:nvGrpSpPr>
          <p:grpSpPr>
            <a:xfrm>
              <a:off x="3547596" y="2675732"/>
              <a:ext cx="1099784" cy="311529"/>
              <a:chOff x="-1116829" y="2699909"/>
              <a:chExt cx="1099784" cy="311529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6829" y="2793856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96478" y="279912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91685" y="2817670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96012" y="2817670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8086" y="2805659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9534" y="2775312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6631" y="275128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5269" y="2699909"/>
                <a:ext cx="209586" cy="193768"/>
              </a:xfrm>
              <a:prstGeom prst="rect">
                <a:avLst/>
              </a:prstGeom>
            </p:spPr>
          </p:pic>
        </p:grpSp>
        <p:grpSp>
          <p:nvGrpSpPr>
            <p:cNvPr id="58" name="Groupe 57"/>
            <p:cNvGrpSpPr/>
            <p:nvPr/>
          </p:nvGrpSpPr>
          <p:grpSpPr>
            <a:xfrm>
              <a:off x="3739627" y="2623902"/>
              <a:ext cx="726515" cy="330782"/>
              <a:chOff x="3739627" y="2623902"/>
              <a:chExt cx="726515" cy="330782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7504" y="2760916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0407" y="2750164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627" y="2675881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467" y="2648228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7442" y="265621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556" y="2623902"/>
                <a:ext cx="209586" cy="193768"/>
              </a:xfrm>
              <a:prstGeom prst="rect">
                <a:avLst/>
              </a:prstGeom>
            </p:spPr>
          </p:pic>
        </p:grpSp>
      </p:grpSp>
      <p:grpSp>
        <p:nvGrpSpPr>
          <p:cNvPr id="62" name="Groupe 61"/>
          <p:cNvGrpSpPr/>
          <p:nvPr/>
        </p:nvGrpSpPr>
        <p:grpSpPr>
          <a:xfrm>
            <a:off x="5590761" y="2516225"/>
            <a:ext cx="1576025" cy="350338"/>
            <a:chOff x="5590761" y="2516225"/>
            <a:chExt cx="1576025" cy="350338"/>
          </a:xfrm>
        </p:grpSpPr>
        <p:grpSp>
          <p:nvGrpSpPr>
            <p:cNvPr id="60" name="Groupe 59"/>
            <p:cNvGrpSpPr/>
            <p:nvPr/>
          </p:nvGrpSpPr>
          <p:grpSpPr>
            <a:xfrm>
              <a:off x="5590761" y="2540882"/>
              <a:ext cx="1576025" cy="325681"/>
              <a:chOff x="7830664" y="2802455"/>
              <a:chExt cx="1576025" cy="325681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664" y="2874922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718" y="2897930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0511" y="2922805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2351" y="2922805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2496" y="2934368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9688" y="2914816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5810" y="2922756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8671" y="2914816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6597" y="2902053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991" y="2847791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7103" y="281601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8581" y="2802455"/>
                <a:ext cx="209586" cy="193768"/>
              </a:xfrm>
              <a:prstGeom prst="rect">
                <a:avLst/>
              </a:prstGeom>
            </p:spPr>
          </p:pic>
        </p:grpSp>
        <p:grpSp>
          <p:nvGrpSpPr>
            <p:cNvPr id="61" name="Groupe 60"/>
            <p:cNvGrpSpPr/>
            <p:nvPr/>
          </p:nvGrpSpPr>
          <p:grpSpPr>
            <a:xfrm>
              <a:off x="5795880" y="2516225"/>
              <a:ext cx="1110279" cy="285877"/>
              <a:chOff x="5795880" y="2516225"/>
              <a:chExt cx="1110279" cy="285877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503" y="2608334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5880" y="2534458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4834" y="252122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327" y="253577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619" y="2527837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1446" y="2516225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2602" y="2516225"/>
                <a:ext cx="209586" cy="193768"/>
              </a:xfrm>
              <a:prstGeom prst="rect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573" y="2516225"/>
                <a:ext cx="209586" cy="1937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3384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4" grpId="0"/>
      <p:bldP spid="1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800" y="2565177"/>
            <a:ext cx="4163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Activité 3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2" b="24828"/>
          <a:stretch/>
        </p:blipFill>
        <p:spPr>
          <a:xfrm flipH="1">
            <a:off x="-252536" y="381345"/>
            <a:ext cx="7137408" cy="1800200"/>
          </a:xfrm>
          <a:prstGeom prst="rect">
            <a:avLst/>
          </a:prstGeom>
        </p:spPr>
      </p:pic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2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3 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Jeux du Pirate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3140968"/>
            <a:ext cx="3384375" cy="4355249"/>
          </a:xfrm>
          <a:prstGeom prst="rect">
            <a:avLst/>
          </a:prstGeom>
        </p:spPr>
      </p:pic>
      <p:sp>
        <p:nvSpPr>
          <p:cNvPr id="22" name="Bulle ronde 21"/>
          <p:cNvSpPr/>
          <p:nvPr/>
        </p:nvSpPr>
        <p:spPr>
          <a:xfrm>
            <a:off x="108937" y="1595377"/>
            <a:ext cx="6408712" cy="2314826"/>
          </a:xfrm>
          <a:prstGeom prst="wedgeEllipseCallout">
            <a:avLst>
              <a:gd name="adj1" fmla="val 29950"/>
              <a:gd name="adj2" fmla="val 72590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Pour être de bons </a:t>
            </a:r>
            <a:r>
              <a:rPr lang="fr-CA" sz="2400" dirty="0" smtClean="0">
                <a:latin typeface="German Beauty" panose="02000500000000000000" pitchFamily="2" charset="0"/>
              </a:rPr>
              <a:t>pirates, les marins devaient savoir comment répartir les </a:t>
            </a:r>
            <a:r>
              <a:rPr lang="fr-CA" sz="2400" dirty="0">
                <a:latin typeface="German Beauty" panose="02000500000000000000" pitchFamily="2" charset="0"/>
              </a:rPr>
              <a:t>trésors dans </a:t>
            </a:r>
            <a:r>
              <a:rPr lang="fr-CA" sz="2400" dirty="0" smtClean="0">
                <a:latin typeface="German Beauty" panose="02000500000000000000" pitchFamily="2" charset="0"/>
              </a:rPr>
              <a:t>leur bateau </a:t>
            </a:r>
            <a:r>
              <a:rPr lang="fr-CA" sz="2400" dirty="0">
                <a:latin typeface="German Beauty" panose="02000500000000000000" pitchFamily="2" charset="0"/>
              </a:rPr>
              <a:t>pour </a:t>
            </a:r>
            <a:r>
              <a:rPr lang="fr-CA" sz="2400" dirty="0" smtClean="0">
                <a:latin typeface="German Beauty" panose="02000500000000000000" pitchFamily="2" charset="0"/>
              </a:rPr>
              <a:t>éviter que le bateau chavire!</a:t>
            </a:r>
            <a:endParaRPr lang="fr-CA" sz="2400" dirty="0">
              <a:latin typeface="German Beauty" panose="02000500000000000000" pitchFamily="2" charset="0"/>
            </a:endParaRPr>
          </a:p>
        </p:txBody>
      </p:sp>
      <p:sp>
        <p:nvSpPr>
          <p:cNvPr id="23" name="Bulle ronde 22"/>
          <p:cNvSpPr/>
          <p:nvPr/>
        </p:nvSpPr>
        <p:spPr>
          <a:xfrm>
            <a:off x="1691680" y="1516001"/>
            <a:ext cx="4257472" cy="2314826"/>
          </a:xfrm>
          <a:prstGeom prst="wedgeEllipseCallout">
            <a:avLst>
              <a:gd name="adj1" fmla="val 29950"/>
              <a:gd name="adj2" fmla="val 72590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German Beauty" panose="02000500000000000000" pitchFamily="2" charset="0"/>
              </a:rPr>
              <a:t>Voyons voir si tu ferais un bon pirate en répondant aux énoncés suivants…</a:t>
            </a:r>
            <a:endParaRPr lang="fr-CA" sz="2400" dirty="0">
              <a:latin typeface="German Beaut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9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3 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Jeux du Pirate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68100" y="2986194"/>
            <a:ext cx="8571288" cy="1123712"/>
          </a:xfrm>
          <a:prstGeom prst="round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104C6C"/>
                </a:solidFill>
                <a:latin typeface="ITC Avant Garde Gothic" panose="02000503000000000000" pitchFamily="50" charset="0"/>
              </a:rPr>
              <a:t>L’endroit où je place la marchandise dans le bateau n’a pas d’importance. Le plus important est de mettre beaucoup de marchandise.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68100" y="4385461"/>
            <a:ext cx="8571288" cy="7831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104C6C"/>
                </a:solidFill>
                <a:latin typeface="ITC Avant Garde Gothic" panose="02000503000000000000" pitchFamily="50" charset="0"/>
              </a:rPr>
              <a:t>Je peux mettre la marchandise au centre ou au bord du bateau, ça ne change rien.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0440"/>
            <a:ext cx="1282778" cy="1112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12872" y="204495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German Beauty" panose="02000500000000000000" pitchFamily="2" charset="0"/>
              </a:rPr>
              <a:t>ou</a:t>
            </a:r>
            <a:endParaRPr lang="fr-CA" sz="2400" dirty="0">
              <a:latin typeface="German Beauty" panose="020005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6610">
            <a:off x="4829707" y="1719289"/>
            <a:ext cx="1282778" cy="1112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98" y="241052"/>
            <a:ext cx="1696543" cy="22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3 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Jeux du Pirate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85292" y="3030680"/>
            <a:ext cx="8136904" cy="7831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104C6C"/>
                </a:solidFill>
                <a:latin typeface="ITC Avant Garde Gothic" panose="02000503000000000000" pitchFamily="50" charset="0"/>
              </a:rPr>
              <a:t>Toutes les marchandises dans tous les bateaux pirates ont la même masse. </a:t>
            </a:r>
            <a:endParaRPr lang="fr-CA" sz="2000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85292" y="4062188"/>
            <a:ext cx="8136904" cy="7831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104C6C"/>
                </a:solidFill>
                <a:latin typeface="ITC Avant Garde Gothic" panose="02000503000000000000" pitchFamily="50" charset="0"/>
              </a:rPr>
              <a:t>Je devrais toujours mettre une marchandise lourde sur le bord du bateau en commençant.</a:t>
            </a:r>
            <a:endParaRPr lang="fr-CA" sz="2000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0440"/>
            <a:ext cx="1282778" cy="1112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12872" y="204495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German Beauty" panose="02000500000000000000" pitchFamily="2" charset="0"/>
              </a:rPr>
              <a:t>ou</a:t>
            </a:r>
            <a:endParaRPr lang="fr-CA" sz="2400" dirty="0">
              <a:latin typeface="German Beauty" panose="020005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6610">
            <a:off x="4829707" y="1719289"/>
            <a:ext cx="1282778" cy="11129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834">
            <a:off x="6934062" y="1231959"/>
            <a:ext cx="1884828" cy="1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8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4309286" y="1104348"/>
            <a:ext cx="4332550" cy="2180636"/>
          </a:xfrm>
          <a:prstGeom prst="wedgeEllipseCallout">
            <a:avLst>
              <a:gd name="adj1" fmla="val -65858"/>
              <a:gd name="adj2" fmla="val 5261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Oh </a:t>
            </a:r>
            <a:r>
              <a:rPr lang="fr-CA" sz="2400" dirty="0" err="1">
                <a:latin typeface="German Beauty" panose="02000500000000000000" pitchFamily="2" charset="0"/>
              </a:rPr>
              <a:t>oh</a:t>
            </a:r>
            <a:r>
              <a:rPr lang="fr-CA" sz="2400" dirty="0">
                <a:latin typeface="German Beauty" panose="02000500000000000000" pitchFamily="2" charset="0"/>
              </a:rPr>
              <a:t>, moussaillon! </a:t>
            </a:r>
          </a:p>
        </p:txBody>
      </p:sp>
      <p:sp>
        <p:nvSpPr>
          <p:cNvPr id="18" name="Bulle ronde 17"/>
          <p:cNvSpPr/>
          <p:nvPr/>
        </p:nvSpPr>
        <p:spPr>
          <a:xfrm>
            <a:off x="4269503" y="973648"/>
            <a:ext cx="4674830" cy="2854920"/>
          </a:xfrm>
          <a:prstGeom prst="wedgeEllipseCallout">
            <a:avLst>
              <a:gd name="adj1" fmla="val -63418"/>
              <a:gd name="adj2" fmla="val 33333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Nos </a:t>
            </a:r>
            <a:r>
              <a:rPr lang="fr-CA" sz="2400" dirty="0" smtClean="0">
                <a:latin typeface="German Beauty" panose="02000500000000000000" pitchFamily="2" charset="0"/>
              </a:rPr>
              <a:t>trésors sont </a:t>
            </a:r>
            <a:r>
              <a:rPr lang="fr-CA" sz="2400" dirty="0">
                <a:latin typeface="German Beauty" panose="02000500000000000000" pitchFamily="2" charset="0"/>
              </a:rPr>
              <a:t>en péril! L</a:t>
            </a:r>
            <a:r>
              <a:rPr lang="fr-CA" sz="2400" dirty="0" smtClean="0">
                <a:latin typeface="German Beauty" panose="02000500000000000000" pitchFamily="2" charset="0"/>
              </a:rPr>
              <a:t>’océan est </a:t>
            </a:r>
            <a:r>
              <a:rPr lang="fr-CA" sz="2400" dirty="0">
                <a:latin typeface="German Beauty" panose="02000500000000000000" pitchFamily="2" charset="0"/>
              </a:rPr>
              <a:t>en train de monter et </a:t>
            </a:r>
            <a:r>
              <a:rPr lang="fr-CA" sz="2400" dirty="0" smtClean="0">
                <a:latin typeface="German Beauty" panose="02000500000000000000" pitchFamily="2" charset="0"/>
              </a:rPr>
              <a:t>il risque </a:t>
            </a:r>
            <a:r>
              <a:rPr lang="fr-CA" sz="2400" dirty="0">
                <a:latin typeface="German Beauty" panose="02000500000000000000" pitchFamily="2" charset="0"/>
              </a:rPr>
              <a:t>d’inonder tous les </a:t>
            </a:r>
            <a:r>
              <a:rPr lang="fr-CA" sz="2400" dirty="0" smtClean="0">
                <a:latin typeface="German Beauty" panose="02000500000000000000" pitchFamily="2" charset="0"/>
              </a:rPr>
              <a:t>butins que nous </a:t>
            </a:r>
            <a:r>
              <a:rPr lang="fr-CA" sz="2400" dirty="0">
                <a:latin typeface="German Beauty" panose="02000500000000000000" pitchFamily="2" charset="0"/>
              </a:rPr>
              <a:t>avons amassés sur l’île!</a:t>
            </a:r>
          </a:p>
        </p:txBody>
      </p:sp>
      <p:sp>
        <p:nvSpPr>
          <p:cNvPr id="20" name="Bulle ronde 19"/>
          <p:cNvSpPr/>
          <p:nvPr/>
        </p:nvSpPr>
        <p:spPr>
          <a:xfrm>
            <a:off x="4548165" y="1104898"/>
            <a:ext cx="4332550" cy="2485048"/>
          </a:xfrm>
          <a:prstGeom prst="wedgeEllipseCallout">
            <a:avLst>
              <a:gd name="adj1" fmla="val -69610"/>
              <a:gd name="adj2" fmla="val 4042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German Beauty" panose="02000500000000000000" pitchFamily="2" charset="0"/>
              </a:rPr>
              <a:t>Nous n’avons </a:t>
            </a:r>
            <a:r>
              <a:rPr lang="fr-CA" sz="2400" dirty="0">
                <a:latin typeface="German Beauty" panose="02000500000000000000" pitchFamily="2" charset="0"/>
              </a:rPr>
              <a:t>pas assez d’embarcations</a:t>
            </a:r>
          </a:p>
          <a:p>
            <a:pPr algn="ctr"/>
            <a:r>
              <a:rPr lang="fr-CA" sz="2400" dirty="0">
                <a:latin typeface="German Beauty" panose="02000500000000000000" pitchFamily="2" charset="0"/>
              </a:rPr>
              <a:t>pour tout </a:t>
            </a:r>
            <a:r>
              <a:rPr lang="fr-CA" sz="2400" dirty="0" smtClean="0">
                <a:latin typeface="German Beauty" panose="02000500000000000000" pitchFamily="2" charset="0"/>
              </a:rPr>
              <a:t>récupérer...</a:t>
            </a:r>
            <a:endParaRPr lang="fr-CA" sz="2400" dirty="0">
              <a:latin typeface="German Beauty" panose="02000500000000000000" pitchFamily="2" charset="0"/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4548165" y="1160898"/>
            <a:ext cx="4332550" cy="2480419"/>
          </a:xfrm>
          <a:prstGeom prst="wedgeEllipseCallout">
            <a:avLst>
              <a:gd name="adj1" fmla="val -69610"/>
              <a:gd name="adj2" fmla="val 37990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Mais il </a:t>
            </a:r>
            <a:r>
              <a:rPr lang="fr-CA" sz="2400" dirty="0" smtClean="0">
                <a:latin typeface="German Beauty" panose="02000500000000000000" pitchFamily="2" charset="0"/>
              </a:rPr>
              <a:t>paraît que </a:t>
            </a:r>
            <a:r>
              <a:rPr lang="fr-CA" sz="2400" dirty="0">
                <a:latin typeface="German Beauty" panose="02000500000000000000" pitchFamily="2" charset="0"/>
              </a:rPr>
              <a:t>toi, jeune moussaillon, </a:t>
            </a:r>
            <a:r>
              <a:rPr lang="fr-CA" sz="2400" dirty="0" smtClean="0">
                <a:latin typeface="German Beauty" panose="02000500000000000000" pitchFamily="2" charset="0"/>
              </a:rPr>
              <a:t>tu es un </a:t>
            </a:r>
            <a:r>
              <a:rPr lang="fr-CA" sz="2400" dirty="0">
                <a:latin typeface="German Beauty" panose="02000500000000000000" pitchFamily="2" charset="0"/>
              </a:rPr>
              <a:t>sacré génie. </a:t>
            </a:r>
            <a:r>
              <a:rPr lang="fr-CA" sz="2400" dirty="0" smtClean="0">
                <a:latin typeface="German Beauty" panose="02000500000000000000" pitchFamily="2" charset="0"/>
              </a:rPr>
              <a:t>Si tu m’aides, ta </a:t>
            </a:r>
            <a:r>
              <a:rPr lang="fr-CA" sz="2400" dirty="0">
                <a:latin typeface="German Beauty" panose="02000500000000000000" pitchFamily="2" charset="0"/>
              </a:rPr>
              <a:t>fortune est faite!</a:t>
            </a:r>
          </a:p>
        </p:txBody>
      </p:sp>
      <p:sp>
        <p:nvSpPr>
          <p:cNvPr id="22" name="Bulle ronde 21"/>
          <p:cNvSpPr/>
          <p:nvPr/>
        </p:nvSpPr>
        <p:spPr>
          <a:xfrm>
            <a:off x="4484995" y="1160898"/>
            <a:ext cx="4332550" cy="2611913"/>
          </a:xfrm>
          <a:prstGeom prst="wedgeEllipseCallout">
            <a:avLst>
              <a:gd name="adj1" fmla="val -67265"/>
              <a:gd name="adj2" fmla="val 33134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Pour </a:t>
            </a:r>
            <a:r>
              <a:rPr lang="fr-CA" sz="2400" dirty="0" smtClean="0">
                <a:latin typeface="German Beauty" panose="02000500000000000000" pitchFamily="2" charset="0"/>
              </a:rPr>
              <a:t>cela, construis </a:t>
            </a:r>
            <a:r>
              <a:rPr lang="fr-CA" sz="2400" dirty="0">
                <a:latin typeface="German Beauty" panose="02000500000000000000" pitchFamily="2" charset="0"/>
              </a:rPr>
              <a:t>une </a:t>
            </a:r>
            <a:r>
              <a:rPr lang="fr-CA" sz="2400" dirty="0" smtClean="0">
                <a:latin typeface="German Beauty" panose="02000500000000000000" pitchFamily="2" charset="0"/>
              </a:rPr>
              <a:t>embarcation qui permettra de supporter </a:t>
            </a:r>
            <a:r>
              <a:rPr lang="fr-CA" sz="2400" dirty="0">
                <a:latin typeface="German Beauty" panose="02000500000000000000" pitchFamily="2" charset="0"/>
              </a:rPr>
              <a:t>le plus </a:t>
            </a:r>
            <a:r>
              <a:rPr lang="fr-CA" sz="2400" dirty="0" smtClean="0">
                <a:latin typeface="German Beauty" panose="02000500000000000000" pitchFamily="2" charset="0"/>
              </a:rPr>
              <a:t>de marchandise possible</a:t>
            </a:r>
            <a:r>
              <a:rPr lang="fr-CA" sz="2400" dirty="0">
                <a:latin typeface="German Beauty" panose="02000500000000000000" pitchFamily="2" charset="0"/>
              </a:rPr>
              <a:t>.</a:t>
            </a:r>
          </a:p>
        </p:txBody>
      </p:sp>
      <p:pic>
        <p:nvPicPr>
          <p:cNvPr id="19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31" name="Bulle ronde 30"/>
          <p:cNvSpPr/>
          <p:nvPr/>
        </p:nvSpPr>
        <p:spPr>
          <a:xfrm>
            <a:off x="4474844" y="1273399"/>
            <a:ext cx="4332550" cy="2200971"/>
          </a:xfrm>
          <a:prstGeom prst="wedgeEllipseCallout">
            <a:avLst>
              <a:gd name="adj1" fmla="val -67265"/>
              <a:gd name="adj2" fmla="val 41754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German Beauty" panose="02000500000000000000" pitchFamily="2" charset="0"/>
              </a:rPr>
              <a:t>Il </a:t>
            </a:r>
            <a:r>
              <a:rPr lang="fr-CA" sz="2400" dirty="0">
                <a:latin typeface="German Beauty" panose="02000500000000000000" pitchFamily="2" charset="0"/>
              </a:rPr>
              <a:t>faut se </a:t>
            </a:r>
            <a:r>
              <a:rPr lang="fr-CA" sz="2400" dirty="0" smtClean="0">
                <a:latin typeface="German Beauty" panose="02000500000000000000" pitchFamily="2" charset="0"/>
              </a:rPr>
              <a:t>dépêcher, mes chaussettes </a:t>
            </a:r>
            <a:r>
              <a:rPr lang="fr-CA" sz="2400" dirty="0">
                <a:latin typeface="German Beauty" panose="02000500000000000000" pitchFamily="2" charset="0"/>
              </a:rPr>
              <a:t>commencent à être</a:t>
            </a:r>
          </a:p>
          <a:p>
            <a:pPr algn="ctr"/>
            <a:r>
              <a:rPr lang="fr-CA" sz="2400" dirty="0">
                <a:latin typeface="German Beauty" panose="02000500000000000000" pitchFamily="2" charset="0"/>
              </a:rPr>
              <a:t>mouillées!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71" y="223566"/>
            <a:ext cx="4375752" cy="6858000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3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Partie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Jeux du Pirate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7" b="93582" l="2907" r="96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1934901" cy="2348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60" y="38380"/>
            <a:ext cx="5064008" cy="6349191"/>
          </a:xfrm>
          <a:prstGeom prst="rect">
            <a:avLst/>
          </a:prstGeom>
          <a:scene3d>
            <a:camera prst="isometricOffAxis1Top">
              <a:rot lat="16800000" lon="18000000" rev="3600000"/>
            </a:camera>
            <a:lightRig rig="threePt" dir="t"/>
          </a:scene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68" y="690537"/>
            <a:ext cx="1724692" cy="21623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6629">
            <a:off x="5402659" y="1515955"/>
            <a:ext cx="1294067" cy="1565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89" y="2852935"/>
            <a:ext cx="398792" cy="31124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96" y="3146530"/>
            <a:ext cx="398792" cy="3112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84" y="2970342"/>
            <a:ext cx="398792" cy="3112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01" y="2936037"/>
            <a:ext cx="398792" cy="311245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1142238" y="4827587"/>
            <a:ext cx="6823012" cy="7831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104C6C"/>
                </a:solidFill>
                <a:latin typeface="ITC Avant Garde Gothic" panose="02000503000000000000" pitchFamily="50" charset="0"/>
              </a:rPr>
              <a:t>Combien y avait-il de butins sur ta planche lorsqu’elle a basculé?</a:t>
            </a:r>
            <a:endParaRPr lang="fr-CA" sz="2000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2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3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Partie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Jeux du Pirate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7" b="93582" l="2907" r="96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1934901" cy="2348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60" y="38380"/>
            <a:ext cx="5064008" cy="6349191"/>
          </a:xfrm>
          <a:prstGeom prst="rect">
            <a:avLst/>
          </a:prstGeom>
          <a:scene3d>
            <a:camera prst="isometricOffAxis1Top">
              <a:rot lat="16800000" lon="18000000" rev="3600000"/>
            </a:camera>
            <a:lightRig rig="threePt" dir="t"/>
          </a:scene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68" y="690537"/>
            <a:ext cx="1724692" cy="21623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6629">
            <a:off x="5402659" y="1515955"/>
            <a:ext cx="1294067" cy="1565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89" y="2852935"/>
            <a:ext cx="398792" cy="31124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96" y="3146530"/>
            <a:ext cx="398792" cy="3112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84" y="2970342"/>
            <a:ext cx="398792" cy="3112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01" y="2936037"/>
            <a:ext cx="398792" cy="311245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1470711" y="4849345"/>
            <a:ext cx="6166066" cy="7831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104C6C"/>
                </a:solidFill>
                <a:latin typeface="ITC Avant Garde Gothic" panose="02000503000000000000" pitchFamily="50" charset="0"/>
              </a:rPr>
              <a:t>Où étaient placés les butins avant que ta planche ne bascule?</a:t>
            </a:r>
            <a:endParaRPr lang="fr-CA" sz="2000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47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complémentaire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Techniques d’assemblage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59939" y="1866215"/>
            <a:ext cx="8387610" cy="4630196"/>
            <a:chOff x="359939" y="1662657"/>
            <a:chExt cx="8387610" cy="463019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9984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39" y="1662657"/>
              <a:ext cx="8387610" cy="4630196"/>
            </a:xfrm>
            <a:prstGeom prst="rect">
              <a:avLst/>
            </a:prstGeom>
          </p:spPr>
        </p:pic>
        <p:sp>
          <p:nvSpPr>
            <p:cNvPr id="8" name="ZoneTexte 7">
              <a:hlinkClick r:id="rId8"/>
            </p:cNvPr>
            <p:cNvSpPr txBox="1"/>
            <p:nvPr/>
          </p:nvSpPr>
          <p:spPr>
            <a:xfrm>
              <a:off x="1043608" y="2863876"/>
              <a:ext cx="253596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4" name="ZoneTexte 23">
              <a:hlinkClick r:id="rId9"/>
            </p:cNvPr>
            <p:cNvSpPr txBox="1"/>
            <p:nvPr/>
          </p:nvSpPr>
          <p:spPr>
            <a:xfrm>
              <a:off x="2771800" y="2863876"/>
              <a:ext cx="316112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2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5" name="ZoneTexte 24">
              <a:hlinkClick r:id="rId10"/>
            </p:cNvPr>
            <p:cNvSpPr txBox="1"/>
            <p:nvPr/>
          </p:nvSpPr>
          <p:spPr>
            <a:xfrm>
              <a:off x="4402100" y="2863876"/>
              <a:ext cx="303288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3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6" name="ZoneTexte 25">
              <a:hlinkClick r:id="rId11"/>
            </p:cNvPr>
            <p:cNvSpPr txBox="1"/>
            <p:nvPr/>
          </p:nvSpPr>
          <p:spPr>
            <a:xfrm>
              <a:off x="6116963" y="2863876"/>
              <a:ext cx="308098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4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7" name="ZoneTexte 26">
              <a:hlinkClick r:id="rId12"/>
            </p:cNvPr>
            <p:cNvSpPr txBox="1"/>
            <p:nvPr/>
          </p:nvSpPr>
          <p:spPr>
            <a:xfrm>
              <a:off x="7737562" y="2863876"/>
              <a:ext cx="309700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5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8" name="ZoneTexte 27">
              <a:hlinkClick r:id="rId13"/>
            </p:cNvPr>
            <p:cNvSpPr txBox="1"/>
            <p:nvPr/>
          </p:nvSpPr>
          <p:spPr>
            <a:xfrm>
              <a:off x="1043608" y="4293096"/>
              <a:ext cx="314510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6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9" name="ZoneTexte 28">
              <a:hlinkClick r:id="rId14"/>
            </p:cNvPr>
            <p:cNvSpPr txBox="1"/>
            <p:nvPr/>
          </p:nvSpPr>
          <p:spPr>
            <a:xfrm>
              <a:off x="2771800" y="4293096"/>
              <a:ext cx="308098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7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0" name="ZoneTexte 29">
              <a:hlinkClick r:id="rId15"/>
            </p:cNvPr>
            <p:cNvSpPr txBox="1"/>
            <p:nvPr/>
          </p:nvSpPr>
          <p:spPr>
            <a:xfrm>
              <a:off x="4417695" y="4293096"/>
              <a:ext cx="317716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8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1" name="ZoneTexte 30">
              <a:hlinkClick r:id="rId16"/>
            </p:cNvPr>
            <p:cNvSpPr txBox="1"/>
            <p:nvPr/>
          </p:nvSpPr>
          <p:spPr>
            <a:xfrm>
              <a:off x="6062190" y="4293096"/>
              <a:ext cx="316112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9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2" name="ZoneTexte 31">
              <a:hlinkClick r:id="rId17"/>
            </p:cNvPr>
            <p:cNvSpPr txBox="1"/>
            <p:nvPr/>
          </p:nvSpPr>
          <p:spPr>
            <a:xfrm>
              <a:off x="7747732" y="4293096"/>
              <a:ext cx="367408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10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3" name="ZoneTexte 32">
              <a:hlinkClick r:id="rId18"/>
            </p:cNvPr>
            <p:cNvSpPr txBox="1"/>
            <p:nvPr/>
          </p:nvSpPr>
          <p:spPr>
            <a:xfrm>
              <a:off x="1049320" y="5819378"/>
              <a:ext cx="322524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11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4" name="ZoneTexte 33">
              <a:hlinkClick r:id="rId19"/>
            </p:cNvPr>
            <p:cNvSpPr txBox="1"/>
            <p:nvPr/>
          </p:nvSpPr>
          <p:spPr>
            <a:xfrm>
              <a:off x="2746724" y="5819378"/>
              <a:ext cx="385042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12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1493520" y="1457971"/>
            <a:ext cx="6166066" cy="4086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104C6C"/>
                </a:solidFill>
                <a:latin typeface="ITC Avant Garde Gothic" panose="02000503000000000000" pitchFamily="50" charset="0"/>
              </a:rPr>
              <a:t>Cliquez sur la capsule de votre choix pour l’ouvrir!</a:t>
            </a:r>
            <a:endParaRPr lang="fr-CA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76908" y="2671416"/>
            <a:ext cx="75536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En route vers le défi</a:t>
            </a:r>
            <a:endParaRPr kumimoji="0" lang="fr-CA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2" b="24828"/>
          <a:stretch/>
        </p:blipFill>
        <p:spPr>
          <a:xfrm flipH="1">
            <a:off x="-252536" y="381345"/>
            <a:ext cx="7137408" cy="1800200"/>
          </a:xfrm>
          <a:prstGeom prst="rect">
            <a:avLst/>
          </a:prstGeom>
        </p:spPr>
      </p:pic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01316" y="1772454"/>
            <a:ext cx="7704856" cy="1328023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Fabriquer un prototype flottant qui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permettra de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supporter la plus grande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quantité possible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billes de taille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standard.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/>
          <a:stretch/>
        </p:blipFill>
        <p:spPr>
          <a:xfrm>
            <a:off x="5004556" y="-2244337"/>
            <a:ext cx="6047656" cy="54600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367">
            <a:off x="5613590" y="4257795"/>
            <a:ext cx="899669" cy="752960"/>
          </a:xfrm>
          <a:prstGeom prst="rect">
            <a:avLst/>
          </a:prstGeom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4456">
            <a:off x="6048825" y="5002511"/>
            <a:ext cx="899669" cy="752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2133"/>
            <a:ext cx="2944374" cy="3931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298">
            <a:off x="3456362" y="3191758"/>
            <a:ext cx="3905454" cy="3916088"/>
          </a:xfrm>
          <a:prstGeom prst="rect">
            <a:avLst/>
          </a:prstGeom>
        </p:spPr>
      </p:pic>
      <p:pic>
        <p:nvPicPr>
          <p:cNvPr id="20" name="Espace réservé du contenu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3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433" y="1740717"/>
            <a:ext cx="75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4C6C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 base de l’embarcation doit être fabriquée à partir …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39949" y="2427098"/>
            <a:ext cx="3868764" cy="3234928"/>
          </a:xfrm>
          <a:prstGeom prst="roundRect">
            <a:avLst/>
          </a:prstGeom>
          <a:solidFill>
            <a:srgbClr val="FED21F">
              <a:alpha val="74000"/>
            </a:srgbClr>
          </a:solidFill>
          <a:ln w="28575">
            <a:solidFill>
              <a:srgbClr val="A7870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d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’une feuille d’aluminium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(de 30 cm x 30 cm)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</p:txBody>
      </p:sp>
      <p:pic>
        <p:nvPicPr>
          <p:cNvPr id="16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13" name="Forme libre 12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/>
          <a:stretch/>
        </p:blipFill>
        <p:spPr>
          <a:xfrm>
            <a:off x="5004556" y="-2244337"/>
            <a:ext cx="6047656" cy="546008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362995" y="3356992"/>
            <a:ext cx="2622666" cy="2201901"/>
            <a:chOff x="3362995" y="3356992"/>
            <a:chExt cx="2622666" cy="220190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362995" y="3356992"/>
              <a:ext cx="2622666" cy="2160240"/>
            </a:xfrm>
            <a:prstGeom prst="round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4" b="96563" l="10000" r="90000">
                          <a14:backgroundMark x1="14000" y1="20000" x2="17444" y2="32344"/>
                          <a14:backgroundMark x1="14111" y1="18125" x2="52556" y2="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8" r="14836"/>
            <a:stretch/>
          </p:blipFill>
          <p:spPr>
            <a:xfrm>
              <a:off x="3563888" y="3358469"/>
              <a:ext cx="2304256" cy="2200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40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44" y="225815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293082"/>
            <a:ext cx="7727633" cy="405185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272727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noProof="0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.1.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Conception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3350605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2.2.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4573" y="4624700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noProof="0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2.4</a:t>
            </a:r>
            <a:r>
              <a:rPr lang="fr-CA" sz="4400" b="1" i="1" noProof="0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587200" y="1848529"/>
            <a:ext cx="4906857" cy="4952584"/>
            <a:chOff x="6354226" y="197855"/>
            <a:chExt cx="5350621" cy="543052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673" b="97515" l="2142" r="718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06" y="415851"/>
              <a:ext cx="4625741" cy="521253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8">
              <a:off x="7332079" y="197855"/>
              <a:ext cx="2990118" cy="149505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1" r="36532" b="41721"/>
            <a:stretch/>
          </p:blipFill>
          <p:spPr>
            <a:xfrm rot="17896147">
              <a:off x="6627359" y="791701"/>
              <a:ext cx="951632" cy="1497898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5427">
              <a:off x="9590381" y="3675678"/>
              <a:ext cx="1930568" cy="1367051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9894" y="2458579"/>
            <a:ext cx="3577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</a:rPr>
              <a:t>L’équipe </a:t>
            </a:r>
            <a:r>
              <a:rPr lang="fr-CA" sz="1400" dirty="0">
                <a:latin typeface="ITC Avant Garde Gothic" panose="02000503000000000000" pitchFamily="50" charset="0"/>
              </a:rPr>
              <a:t>peut utiliser uniquement les matériaux identifiés dans l’encadré ci-contre.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9894" y="3561171"/>
            <a:ext cx="3577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Light" panose="020B0504020101010102" pitchFamily="34" charset="0"/>
              </a:rPr>
              <a:t>Le </a:t>
            </a:r>
            <a:r>
              <a:rPr lang="fr-CA" sz="1400" dirty="0">
                <a:latin typeface="ITC Avant Garde Gothic" panose="02000503000000000000" pitchFamily="50" charset="0"/>
                <a:cs typeface="DIN Pro Light" panose="020B0504020101010102" pitchFamily="34" charset="0"/>
              </a:rPr>
              <a:t>prototype doit avoir une longueur maximale de 30 cm et une largeur maximale de 15 cm.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69894" y="4814897"/>
            <a:ext cx="412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Light" panose="020B0504020101010102" pitchFamily="34" charset="0"/>
              </a:rPr>
              <a:t>L’aire </a:t>
            </a:r>
            <a:r>
              <a:rPr lang="fr-CA" sz="1400" dirty="0">
                <a:latin typeface="ITC Avant Garde Gothic" panose="02000503000000000000" pitchFamily="50" charset="0"/>
                <a:cs typeface="DIN Pro Light" panose="020B0504020101010102" pitchFamily="34" charset="0"/>
              </a:rPr>
              <a:t>de jeu est un bac transparent. Il doit y avoir 10 cm d’eau dans le bac. Aucune partie du prototype ne soit s’appuyer sur le bac.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1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25" grpId="0"/>
      <p:bldP spid="32" grpId="0"/>
      <p:bldP spid="33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40" y="201464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199798"/>
            <a:ext cx="8376858" cy="3343993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179443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.4.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Déroulement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3018144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3.</a:t>
            </a:r>
            <a:r>
              <a:rPr lang="fr-CA" sz="4400" b="1" i="1" dirty="0">
                <a:solidFill>
                  <a:srgbClr val="6FBBC3"/>
                </a:solidFill>
                <a:latin typeface="Brady Bunch Remastered" panose="020B0600020202020204" pitchFamily="34" charset="0"/>
              </a:rPr>
              <a:t>5</a:t>
            </a: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051720" y="4202718"/>
            <a:ext cx="4984274" cy="2110861"/>
            <a:chOff x="4018233" y="4869160"/>
            <a:chExt cx="5018263" cy="198884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4067944" y="4869160"/>
              <a:ext cx="4968552" cy="1988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82" l="2605" r="99876">
                          <a14:foregroundMark x1="25806" y1="26804" x2="15757" y2="74227"/>
                          <a14:foregroundMark x1="25931" y1="24055" x2="25186" y2="23711"/>
                          <a14:foregroundMark x1="15881" y1="74914" x2="15261" y2="77320"/>
                          <a14:foregroundMark x1="18983" y1="52234" x2="3350" y2="52234"/>
                          <a14:foregroundMark x1="13275" y1="47079" x2="18114" y2="47423"/>
                          <a14:foregroundMark x1="4218" y1="52577" x2="18486" y2="52921"/>
                          <a14:foregroundMark x1="13772" y1="45017" x2="2605" y2="52577"/>
                          <a14:foregroundMark x1="3350" y1="56014" x2="4591" y2="51890"/>
                          <a14:foregroundMark x1="5211" y1="56357" x2="18486" y2="43643"/>
                          <a14:foregroundMark x1="9926" y1="57388" x2="15757" y2="41924"/>
                          <a14:foregroundMark x1="42432" y1="94158" x2="62779" y2="93814"/>
                          <a14:foregroundMark x1="44665" y1="91753" x2="63027" y2="95876"/>
                          <a14:foregroundMark x1="42060" y1="95533" x2="62283" y2="92096"/>
                          <a14:foregroundMark x1="30025" y1="86254" x2="76055" y2="86598"/>
                          <a14:foregroundMark x1="30149" y1="87973" x2="32754" y2="85223"/>
                          <a14:foregroundMark x1="74814" y1="83849" x2="76055" y2="88660"/>
                          <a14:foregroundMark x1="88213" y1="47423" x2="88213" y2="78694"/>
                          <a14:foregroundMark x1="89082" y1="48110" x2="89082" y2="79725"/>
                          <a14:foregroundMark x1="90943" y1="59450" x2="96154" y2="73883"/>
                          <a14:foregroundMark x1="97022" y1="59450" x2="93921" y2="73540"/>
                          <a14:foregroundMark x1="92928" y1="58076" x2="99132" y2="68041"/>
                          <a14:foregroundMark x1="91439" y1="78694" x2="98511" y2="67698"/>
                          <a14:foregroundMark x1="98387" y1="76632" x2="92804" y2="70103"/>
                          <a14:backgroundMark x1="26675" y1="27148" x2="23201" y2="48454"/>
                          <a14:backgroundMark x1="82630" y1="79725" x2="82630" y2="87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3"/>
            <a:stretch/>
          </p:blipFill>
          <p:spPr>
            <a:xfrm>
              <a:off x="4018233" y="5049289"/>
              <a:ext cx="4932712" cy="180588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449375" y="2415371"/>
            <a:ext cx="6939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Lorsque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c’est son tour, l’équipe vient déposer elle-même son prototype dans le bac.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9375" y="3189300"/>
            <a:ext cx="6939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Une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fois le prototype à l’eau, l’équipe </a:t>
            </a: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doit y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déposer les billes l’une après l’autre</a:t>
            </a: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  <a:endParaRPr lang="fr-CA" sz="1400" dirty="0">
              <a:latin typeface="ITC Avant Garde Gothic" panose="02000503000000000000" pitchFamily="50" charset="0"/>
              <a:cs typeface="DIN Pro Bold" panose="020B0804020101020102" pitchFamily="34" charset="0"/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0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31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40" y="238312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199799"/>
            <a:ext cx="8376858" cy="26061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179443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.7.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Déroulement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2921396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3.8</a:t>
            </a: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0870" y="2420021"/>
            <a:ext cx="72940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L’équipe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ne peut toucher à l’objet de départ ou aux billes déjà dans le prototype.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2212" y="3141231"/>
            <a:ext cx="7657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tour de l’équipe prend fin dès que…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De l’eau s’infiltre dans le prototype et le fait couler;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Un élément (l’objet de départ ou une bille) déposé dans le prototype en sort;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Le prototype touche le fond du bac. </a:t>
            </a:r>
          </a:p>
        </p:txBody>
      </p:sp>
      <p:sp>
        <p:nvSpPr>
          <p:cNvPr id="24" name="Forme libre 23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2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/>
          <p:cNvSpPr txBox="1"/>
          <p:nvPr/>
        </p:nvSpPr>
        <p:spPr>
          <a:xfrm>
            <a:off x="669552" y="1699724"/>
            <a:ext cx="7727633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 smtClean="0">
                <a:solidFill>
                  <a:prstClr val="white"/>
                </a:solidFill>
                <a:latin typeface="ITC Avant Garde Gothic" panose="02000503000000000000" pitchFamily="50" charset="0"/>
                <a:cs typeface="Arial" panose="020B0604020202020204" pitchFamily="34" charset="0"/>
              </a:rPr>
              <a:t>Pointage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4" y="5919055"/>
            <a:ext cx="888236" cy="7643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5" b="96560" l="196" r="99316">
                        <a14:foregroundMark x1="68328" y1="8257" x2="58260" y2="31881"/>
                        <a14:foregroundMark x1="83382" y1="31881" x2="82111" y2="31651"/>
                        <a14:foregroundMark x1="87390" y1="27523" x2="89150" y2="29128"/>
                        <a14:foregroundMark x1="89834" y1="31422" x2="91007" y2="33945"/>
                        <a14:foregroundMark x1="94917" y1="40826" x2="93646" y2="43349"/>
                        <a14:foregroundMark x1="92473" y1="36927" x2="90811" y2="38532"/>
                        <a14:foregroundMark x1="92766" y1="48853" x2="90714" y2="47248"/>
                        <a14:foregroundMark x1="89443" y1="53670" x2="93646" y2="62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8" y="2618498"/>
            <a:ext cx="8640960" cy="36827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2065" y="2358411"/>
            <a:ext cx="4102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6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À la fin du tour de l’équipe, le pointage est calculé à partir du nombre de billes contenues dans le prototype</a:t>
            </a: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  <a:endParaRPr lang="fr-CA" sz="1600" dirty="0">
              <a:latin typeface="ITC Avant Garde Gothic" panose="02000503000000000000" pitchFamily="50" charset="0"/>
              <a:cs typeface="DIN Pro Bold" panose="020B0804020101020102" pitchFamily="34" charset="0"/>
            </a:endParaRPr>
          </a:p>
          <a:p>
            <a:pPr>
              <a:lnSpc>
                <a:spcPct val="150000"/>
              </a:lnSpc>
            </a:pPr>
            <a:endParaRPr lang="fr-CA" sz="1600" dirty="0" smtClean="0">
              <a:latin typeface="ITC Avant Garde Gothic" panose="02000503000000000000" pitchFamily="50" charset="0"/>
              <a:cs typeface="DIN Pro Bold" panose="020B0804020101020102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Pour </a:t>
            </a:r>
            <a:r>
              <a:rPr lang="fr-CA" sz="16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chacun des cycles, l’équipe gagnante sera celle qui aura accumulé le plus de points</a:t>
            </a: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  <a:endParaRPr lang="fr-CA" sz="1600" dirty="0">
              <a:latin typeface="ITC Avant Garde Gothic" panose="02000503000000000000" pitchFamily="50" charset="0"/>
              <a:cs typeface="DIN Pro Light" panose="020B0504020101010102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42995"/>
            <a:ext cx="2374169" cy="1187084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5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01316" y="1772454"/>
            <a:ext cx="7704856" cy="1328023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Fabriquer un prototype flottant qui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permettra de </a:t>
            </a: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supporter la plus grande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quantité possible </a:t>
            </a: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billes de taille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standard.</a:t>
            </a:r>
            <a:endParaRPr lang="fr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2267401"/>
            <a:ext cx="9144000" cy="54600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367">
            <a:off x="5613590" y="4257795"/>
            <a:ext cx="899669" cy="752960"/>
          </a:xfrm>
          <a:prstGeom prst="rect">
            <a:avLst/>
          </a:prstGeom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4456">
            <a:off x="6048825" y="5002511"/>
            <a:ext cx="899669" cy="752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2133"/>
            <a:ext cx="2944374" cy="3931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298">
            <a:off x="3456362" y="3191758"/>
            <a:ext cx="3905454" cy="3916088"/>
          </a:xfrm>
          <a:prstGeom prst="rect">
            <a:avLst/>
          </a:prstGeom>
        </p:spPr>
      </p:pic>
      <p:pic>
        <p:nvPicPr>
          <p:cNvPr id="20" name="Espace réservé du contenu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4" y="5919055"/>
            <a:ext cx="888236" cy="764396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essais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Capitaine sur le pont!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1" y="2036983"/>
            <a:ext cx="8197665" cy="27866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191" flipH="1">
            <a:off x="2956096" y="4166214"/>
            <a:ext cx="1318409" cy="1595089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3965029" y="5120155"/>
            <a:ext cx="5001270" cy="715089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</a:rPr>
              <a:t>Qu’est-ce qui n’a pas bien fonctionné? Quels problèmes as-tu rencontrés?</a:t>
            </a:r>
            <a:endParaRPr kumimoji="0" lang="fr-C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588">
            <a:off x="5317633" y="4246721"/>
            <a:ext cx="1548329" cy="1595089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505389" y="5044266"/>
            <a:ext cx="5001270" cy="1021556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</a:rPr>
              <a:t>Que pourrais-tu faire pour régler le problème? Quelles</a:t>
            </a:r>
            <a:r>
              <a:rPr kumimoji="0" lang="fr-CA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</a:rPr>
              <a:t> modifications pourraient être effectuées?</a:t>
            </a:r>
            <a:endParaRPr kumimoji="0" lang="fr-C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4" y="5919055"/>
            <a:ext cx="888236" cy="764396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-99682" y="301439"/>
            <a:ext cx="8920154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380847"/>
            <a:ext cx="936104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compétition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2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À nous l’aventure et ses trésors, moussaillon</a:t>
            </a: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</a:rPr>
              <a:t>!</a:t>
            </a:r>
            <a:endParaRPr kumimoji="0" lang="fr-C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433" y="1740717"/>
            <a:ext cx="75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4C6C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Inscris ton pointage dans ton cahier!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4" y="2350422"/>
            <a:ext cx="8677900" cy="2715844"/>
          </a:xfrm>
          <a:prstGeom prst="round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755177" y="5260839"/>
            <a:ext cx="7597133" cy="3745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4C6C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Si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srgbClr val="104C6C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le bonus écoresponsable est utilisé, il suffit de l’additionner au pointage final.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15" y="1338383"/>
            <a:ext cx="1041274" cy="9626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42" y="1405502"/>
            <a:ext cx="1041274" cy="9626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54" y="1673318"/>
            <a:ext cx="1041274" cy="9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4" y="5919055"/>
            <a:ext cx="888236" cy="764396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-99682" y="301439"/>
            <a:ext cx="431164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380847"/>
            <a:ext cx="345638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Retour sur ta démarche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noProof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Retour au port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55177" y="1916832"/>
            <a:ext cx="7597133" cy="91940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Quelle a été ta meilleure idée lors de la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planification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ou de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la réalisation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de ton embarcation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?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67649" y="3051617"/>
            <a:ext cx="7597133" cy="91940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Quelle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modification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ou quel ajustement aimerais-tu apporter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pour rendre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ton embarcation plus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efficace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?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647361"/>
            <a:ext cx="1616203" cy="215828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4570054"/>
            <a:ext cx="1624157" cy="21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Bulle ronde 6"/>
          <p:cNvSpPr/>
          <p:nvPr/>
        </p:nvSpPr>
        <p:spPr>
          <a:xfrm>
            <a:off x="1228878" y="2527373"/>
            <a:ext cx="2855002" cy="1454912"/>
          </a:xfrm>
          <a:prstGeom prst="wedgeEllipseCallout">
            <a:avLst>
              <a:gd name="adj1" fmla="val 61709"/>
              <a:gd name="adj2" fmla="val 4274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y Bunch Remastered" panose="020B0600020202020204" pitchFamily="34" charset="0"/>
              </a:rPr>
              <a:t>BON</a:t>
            </a:r>
            <a:r>
              <a:rPr kumimoji="0" lang="fr-CA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y Bunch Remastered" panose="020B0600020202020204" pitchFamily="34" charset="0"/>
              </a:rPr>
              <a:t> DÉFI !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y Bunch Remastered" panose="020B0600020202020204" pitchFamily="34" charset="0"/>
            </a:endParaRPr>
          </a:p>
        </p:txBody>
      </p:sp>
      <p:pic>
        <p:nvPicPr>
          <p:cNvPr id="19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4" name="Image 23" descr="logo-DAG-avec énoncé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94" y="-528909"/>
            <a:ext cx="3453854" cy="34538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80" y="223566"/>
            <a:ext cx="4016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433" y="1740717"/>
            <a:ext cx="75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4C6C"/>
                </a:solidFill>
                <a:effectLst/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 base de l’embarcation doit être fabriquée à partir …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104C6C"/>
              </a:solidFill>
              <a:effectLst/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39949" y="2427098"/>
            <a:ext cx="3868764" cy="3234928"/>
          </a:xfrm>
          <a:prstGeom prst="roundRect">
            <a:avLst/>
          </a:prstGeom>
          <a:solidFill>
            <a:srgbClr val="FED21F">
              <a:alpha val="74000"/>
            </a:srgbClr>
          </a:solidFill>
          <a:ln w="28575">
            <a:solidFill>
              <a:srgbClr val="A7870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d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’une feuille d’aluminium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(de 30 cm x 30 cm)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+mn-cs"/>
            </a:endParaRPr>
          </a:p>
        </p:txBody>
      </p:sp>
      <p:pic>
        <p:nvPicPr>
          <p:cNvPr id="16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13" name="Forme libre 12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/>
          <a:stretch/>
        </p:blipFill>
        <p:spPr>
          <a:xfrm>
            <a:off x="5004556" y="-2244337"/>
            <a:ext cx="6047656" cy="546008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362995" y="3356992"/>
            <a:ext cx="2622666" cy="2201901"/>
            <a:chOff x="3362995" y="3356992"/>
            <a:chExt cx="2622666" cy="220190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362995" y="3356992"/>
              <a:ext cx="2622666" cy="2160240"/>
            </a:xfrm>
            <a:prstGeom prst="round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4" b="96563" l="10000" r="90000">
                          <a14:backgroundMark x1="14000" y1="20000" x2="17444" y2="32344"/>
                          <a14:backgroundMark x1="14111" y1="18125" x2="52556" y2="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8" r="14836"/>
            <a:stretch/>
          </p:blipFill>
          <p:spPr>
            <a:xfrm>
              <a:off x="3563888" y="3358469"/>
              <a:ext cx="2304256" cy="2200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852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800" y="2565177"/>
            <a:ext cx="3942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0" dirty="0" smtClean="0">
                <a:latin typeface="German Beauty" panose="02000500000000000000" pitchFamily="2" charset="0"/>
              </a:rPr>
              <a:t>Activité 1</a:t>
            </a:r>
            <a:endParaRPr lang="fr-CA" sz="8000" dirty="0">
              <a:latin typeface="German Beauty" panose="020005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2" b="24828"/>
          <a:stretch/>
        </p:blipFill>
        <p:spPr>
          <a:xfrm flipH="1">
            <a:off x="-252536" y="381345"/>
            <a:ext cx="7137408" cy="1800200"/>
          </a:xfrm>
          <a:prstGeom prst="rect">
            <a:avLst/>
          </a:prstGeom>
        </p:spPr>
      </p:pic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1895727"/>
            <a:ext cx="7831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latin typeface="ITC Avant Garde Gothic" panose="02000503000000000000" pitchFamily="50" charset="0"/>
              </a:rPr>
              <a:t>Un objet flotte parce </a:t>
            </a:r>
            <a:r>
              <a:rPr lang="fr-CA" sz="3200" b="1" dirty="0" smtClean="0">
                <a:latin typeface="ITC Avant Garde Gothic" panose="02000503000000000000" pitchFamily="50" charset="0"/>
              </a:rPr>
              <a:t>qu’il est léger.</a:t>
            </a:r>
            <a:endParaRPr lang="fr-CA" sz="3200" b="1" dirty="0">
              <a:latin typeface="ITC Avant Garde Gothic" panose="02000503000000000000" pitchFamily="50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04" y="3676103"/>
            <a:ext cx="2074540" cy="20745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893492"/>
            <a:ext cx="1902522" cy="16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81736 L 2.77778E-6 1.48148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4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316" y="1905887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latin typeface="ITC Avant Garde Gothic" panose="02000503000000000000" pitchFamily="50" charset="0"/>
              </a:rPr>
              <a:t>Un objet coule parce </a:t>
            </a:r>
            <a:r>
              <a:rPr lang="fr-CA" sz="3200" b="1" dirty="0" smtClean="0">
                <a:latin typeface="ITC Avant Garde Gothic" panose="02000503000000000000" pitchFamily="50" charset="0"/>
              </a:rPr>
              <a:t>qu’il est </a:t>
            </a:r>
            <a:r>
              <a:rPr lang="fr-CA" sz="3200" b="1" dirty="0">
                <a:latin typeface="ITC Avant Garde Gothic" panose="02000503000000000000" pitchFamily="50" charset="0"/>
              </a:rPr>
              <a:t>lourd.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893492"/>
            <a:ext cx="1902522" cy="16507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600511"/>
            <a:ext cx="2113176" cy="14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271 0.00093 L -0.05243 1.2400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6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8241" y="1"/>
            <a:ext cx="9152242" cy="6888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7819" y="1557697"/>
            <a:ext cx="6967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latin typeface="ITC Avant Garde Gothic" panose="02000503000000000000" pitchFamily="50" charset="0"/>
              </a:rPr>
              <a:t>Un paquebot est un </a:t>
            </a:r>
            <a:r>
              <a:rPr lang="fr-CA" sz="3200" b="1" dirty="0" smtClean="0">
                <a:latin typeface="ITC Avant Garde Gothic" panose="02000503000000000000" pitchFamily="50" charset="0"/>
              </a:rPr>
              <a:t>objet lourd</a:t>
            </a:r>
            <a:r>
              <a:rPr lang="fr-CA" sz="3200" b="1" dirty="0">
                <a:latin typeface="ITC Avant Garde Gothic" panose="02000503000000000000" pitchFamily="50" charset="0"/>
              </a:rPr>
              <a:t>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50" y="2618855"/>
            <a:ext cx="1902522" cy="1650718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1139083" y="2121904"/>
            <a:ext cx="4609515" cy="3113305"/>
            <a:chOff x="1139083" y="2121904"/>
            <a:chExt cx="4609515" cy="311330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2747"/>
            <a:stretch/>
          </p:blipFill>
          <p:spPr>
            <a:xfrm>
              <a:off x="1619672" y="2121904"/>
              <a:ext cx="4128926" cy="311330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83" y="3399887"/>
              <a:ext cx="2362481" cy="1181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5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8241" y="1"/>
            <a:ext cx="9152242" cy="6888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5463770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Qu’en dis-tu?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9745" y="2068329"/>
            <a:ext cx="4256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latin typeface="ITC Avant Garde Gothic" panose="02000503000000000000" pitchFamily="50" charset="0"/>
              </a:rPr>
              <a:t>Un paquebot flotte.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" b="97175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0" y="2895706"/>
            <a:ext cx="1902522" cy="16507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081019"/>
            <a:ext cx="5797682" cy="33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44320</TotalTime>
  <Words>1014</Words>
  <Application>Microsoft Office PowerPoint</Application>
  <PresentationFormat>Affichage à l'écran (4:3)</PresentationFormat>
  <Paragraphs>159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German Beauty</vt:lpstr>
      <vt:lpstr>Arial</vt:lpstr>
      <vt:lpstr>DIN Pro Bold</vt:lpstr>
      <vt:lpstr>Brady Bunch Remastered</vt:lpstr>
      <vt:lpstr>DIN Pro Light</vt:lpstr>
      <vt:lpstr>ITC Avant Garde Gothic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Adjoint projets</cp:lastModifiedBy>
  <cp:revision>1107</cp:revision>
  <dcterms:created xsi:type="dcterms:W3CDTF">2013-07-01T15:25:31Z</dcterms:created>
  <dcterms:modified xsi:type="dcterms:W3CDTF">2021-12-01T06:42:39Z</dcterms:modified>
</cp:coreProperties>
</file>