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82" r:id="rId2"/>
    <p:sldId id="404" r:id="rId3"/>
    <p:sldId id="306" r:id="rId4"/>
    <p:sldId id="305" r:id="rId5"/>
    <p:sldId id="383" r:id="rId6"/>
    <p:sldId id="376" r:id="rId7"/>
    <p:sldId id="402" r:id="rId8"/>
    <p:sldId id="403" r:id="rId9"/>
    <p:sldId id="381" r:id="rId10"/>
    <p:sldId id="398" r:id="rId11"/>
    <p:sldId id="382" r:id="rId12"/>
  </p:sldIdLst>
  <p:sldSz cx="9144000" cy="6858000" type="screen4x3"/>
  <p:notesSz cx="6858000" cy="9144000"/>
  <p:embeddedFontLst>
    <p:embeddedFont>
      <p:font typeface="DIN Pro Light" panose="020B0504020101010102" pitchFamily="34" charset="0"/>
      <p:regular r:id="rId14"/>
    </p:embeddedFont>
    <p:embeddedFont>
      <p:font typeface="Brady Bunch Remastered" panose="020B0600020202020204" pitchFamily="3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DIN Pro Bold" panose="020B0804020101020102" pitchFamily="34" charset="0"/>
      <p:bold r:id="rId20"/>
    </p:embeddedFont>
    <p:embeddedFont>
      <p:font typeface="ITC Avant Garde Gothic" panose="02000503000000000000" pitchFamily="50" charset="0"/>
      <p:regular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  <p:embeddedFont>
      <p:font typeface="German Beauty" panose="02000500000000000000" pitchFamily="2" charset="0"/>
      <p:regular r:id="rId26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sabelle Jutras" initials="I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D02D"/>
    <a:srgbClr val="146CA0"/>
    <a:srgbClr val="FED11F"/>
    <a:srgbClr val="F7BEA9"/>
    <a:srgbClr val="E32944"/>
    <a:srgbClr val="ED7479"/>
    <a:srgbClr val="966047"/>
    <a:srgbClr val="A6252C"/>
    <a:srgbClr val="000000"/>
    <a:srgbClr val="8CE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8" autoAdjust="0"/>
    <p:restoredTop sz="90860" autoAdjust="0"/>
  </p:normalViewPr>
  <p:slideViewPr>
    <p:cSldViewPr>
      <p:cViewPr varScale="1">
        <p:scale>
          <a:sx n="88" d="100"/>
          <a:sy n="88" d="100"/>
        </p:scale>
        <p:origin x="1334" y="5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6F3CD-44CF-46E1-894A-1935E7617A15}" type="datetimeFigureOut">
              <a:rPr lang="fr-CA" smtClean="0"/>
              <a:pPr/>
              <a:t>2021-12-01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0C4C38-13CF-43B0-98FF-DB7006042C2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39961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C4C38-13CF-43B0-98FF-DB7006042C29}" type="slidenum">
              <a:rPr lang="fr-CA" smtClean="0"/>
              <a:pPr/>
              <a:t>1</a:t>
            </a:fld>
            <a:endParaRPr lang="fr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0E1-E1EB-4D2C-A841-A764A70940B9}" type="datetimeFigureOut">
              <a:rPr lang="fr-CA" smtClean="0"/>
              <a:pPr/>
              <a:t>2021-12-01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0E1-E1EB-4D2C-A841-A764A70940B9}" type="datetimeFigureOut">
              <a:rPr lang="fr-CA" smtClean="0"/>
              <a:pPr/>
              <a:t>2021-12-01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0E1-E1EB-4D2C-A841-A764A70940B9}" type="datetimeFigureOut">
              <a:rPr lang="fr-CA" smtClean="0"/>
              <a:pPr/>
              <a:t>2021-12-01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0E1-E1EB-4D2C-A841-A764A70940B9}" type="datetimeFigureOut">
              <a:rPr lang="fr-CA" smtClean="0"/>
              <a:pPr/>
              <a:t>2021-12-01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0E1-E1EB-4D2C-A841-A764A70940B9}" type="datetimeFigureOut">
              <a:rPr lang="fr-CA" smtClean="0"/>
              <a:pPr/>
              <a:t>2021-12-01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0E1-E1EB-4D2C-A841-A764A70940B9}" type="datetimeFigureOut">
              <a:rPr lang="fr-CA" smtClean="0"/>
              <a:pPr/>
              <a:t>2021-12-01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0E1-E1EB-4D2C-A841-A764A70940B9}" type="datetimeFigureOut">
              <a:rPr lang="fr-CA" smtClean="0"/>
              <a:pPr/>
              <a:t>2021-12-01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0E1-E1EB-4D2C-A841-A764A70940B9}" type="datetimeFigureOut">
              <a:rPr lang="fr-CA" smtClean="0"/>
              <a:pPr/>
              <a:t>2021-12-01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0E1-E1EB-4D2C-A841-A764A70940B9}" type="datetimeFigureOut">
              <a:rPr lang="fr-CA" smtClean="0"/>
              <a:pPr/>
              <a:t>2021-12-01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0E1-E1EB-4D2C-A841-A764A70940B9}" type="datetimeFigureOut">
              <a:rPr lang="fr-CA" smtClean="0"/>
              <a:pPr/>
              <a:t>2021-12-01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D0E1-E1EB-4D2C-A841-A764A70940B9}" type="datetimeFigureOut">
              <a:rPr lang="fr-CA" smtClean="0"/>
              <a:pPr/>
              <a:t>2021-12-01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DD0E1-E1EB-4D2C-A841-A764A70940B9}" type="datetimeFigureOut">
              <a:rPr lang="fr-CA" smtClean="0"/>
              <a:pPr/>
              <a:t>2021-12-01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FFB5B-49AD-47B5-92A8-437C1215595C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vimeo.com/showcase/3600633/video/141827767" TargetMode="External"/><Relationship Id="rId13" Type="http://schemas.openxmlformats.org/officeDocument/2006/relationships/hyperlink" Target="https://vimeo.com/showcase/3600633/video/142547960" TargetMode="External"/><Relationship Id="rId18" Type="http://schemas.openxmlformats.org/officeDocument/2006/relationships/hyperlink" Target="https://vimeo.com/showcase/3600633/video/142626106" TargetMode="External"/><Relationship Id="rId3" Type="http://schemas.openxmlformats.org/officeDocument/2006/relationships/image" Target="../media/image2.png"/><Relationship Id="rId21" Type="http://schemas.openxmlformats.org/officeDocument/2006/relationships/hyperlink" Target="https://vimeo.com/showcase/3600633/video/142626105" TargetMode="External"/><Relationship Id="rId7" Type="http://schemas.microsoft.com/office/2007/relationships/hdphoto" Target="../media/hdphoto5.wdp"/><Relationship Id="rId12" Type="http://schemas.openxmlformats.org/officeDocument/2006/relationships/hyperlink" Target="https://vimeo.com/showcase/3600633/video/142547958" TargetMode="External"/><Relationship Id="rId17" Type="http://schemas.openxmlformats.org/officeDocument/2006/relationships/hyperlink" Target="https://vimeo.com/showcase/3600633/video/142626108" TargetMode="Externa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vimeo.com/showcase/3600633/video/142549055" TargetMode="External"/><Relationship Id="rId20" Type="http://schemas.openxmlformats.org/officeDocument/2006/relationships/image" Target="../media/image26.PNG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25.png"/><Relationship Id="rId11" Type="http://schemas.openxmlformats.org/officeDocument/2006/relationships/hyperlink" Target="https://vimeo.com/showcase/3600633/video/142547959" TargetMode="External"/><Relationship Id="rId5" Type="http://schemas.openxmlformats.org/officeDocument/2006/relationships/image" Target="../media/image9.png"/><Relationship Id="rId15" Type="http://schemas.openxmlformats.org/officeDocument/2006/relationships/hyperlink" Target="https://vimeo.com/showcase/3600633/video/142549056" TargetMode="External"/><Relationship Id="rId10" Type="http://schemas.openxmlformats.org/officeDocument/2006/relationships/hyperlink" Target="https://vimeo.com/showcase/3600633/video/142547961" TargetMode="External"/><Relationship Id="rId19" Type="http://schemas.openxmlformats.org/officeDocument/2006/relationships/hyperlink" Target="https://vimeo.com/showcase/3600633/video/142626107" TargetMode="External"/><Relationship Id="rId4" Type="http://schemas.openxmlformats.org/officeDocument/2006/relationships/image" Target="../media/image8.png"/><Relationship Id="rId9" Type="http://schemas.openxmlformats.org/officeDocument/2006/relationships/hyperlink" Target="https://vimeo.com/showcase/3600633/video/142549054" TargetMode="External"/><Relationship Id="rId14" Type="http://schemas.openxmlformats.org/officeDocument/2006/relationships/hyperlink" Target="https://vimeo.com/showcase/3600633/video/142549057" TargetMode="External"/><Relationship Id="rId22" Type="http://schemas.openxmlformats.org/officeDocument/2006/relationships/hyperlink" Target="https://vimeo.com/showcase/3600633/video/142626518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9.pn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microsoft.com/office/2007/relationships/hdphoto" Target="../media/hdphoto3.wdp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microsoft.com/office/2007/relationships/hdphoto" Target="../media/hdphoto4.wdp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23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3"/>
          <a:srcRect l="15227" t="12603"/>
          <a:stretch/>
        </p:blipFill>
        <p:spPr>
          <a:xfrm>
            <a:off x="-36512" y="-2287"/>
            <a:ext cx="9180512" cy="6849129"/>
          </a:xfrm>
          <a:prstGeom prst="rect">
            <a:avLst/>
          </a:prstGeom>
        </p:spPr>
      </p:pic>
      <p:pic>
        <p:nvPicPr>
          <p:cNvPr id="81" name="Image 80" descr="logo-DAG-avec énoncé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2343" y="-420023"/>
            <a:ext cx="3942265" cy="3942265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6084168" y="5805264"/>
            <a:ext cx="2880320" cy="936104"/>
          </a:xfrm>
          <a:prstGeom prst="ellipse">
            <a:avLst/>
          </a:prstGeom>
          <a:solidFill>
            <a:srgbClr val="8CE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630" y="5674940"/>
            <a:ext cx="2274370" cy="119675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5" b="93363" l="6287" r="624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7005"/>
          <a:stretch/>
        </p:blipFill>
        <p:spPr>
          <a:xfrm flipH="1">
            <a:off x="-69830" y="2382826"/>
            <a:ext cx="2310691" cy="172226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45427" y="3894926"/>
            <a:ext cx="1353932" cy="1755164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5" b="93363" l="6287" r="624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7005"/>
          <a:stretch/>
        </p:blipFill>
        <p:spPr>
          <a:xfrm flipH="1">
            <a:off x="2806218" y="1150209"/>
            <a:ext cx="2555325" cy="172226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91871" y="223566"/>
            <a:ext cx="4375752" cy="68580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103095" y="3078428"/>
            <a:ext cx="40398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6000" dirty="0" smtClean="0">
                <a:solidFill>
                  <a:srgbClr val="A6252C"/>
                </a:solidFill>
                <a:latin typeface="Brady Bunch Remastered" panose="020B0600020202020204" pitchFamily="34" charset="0"/>
              </a:rPr>
              <a:t>S.O.S. PIRATES!</a:t>
            </a:r>
            <a:endParaRPr lang="fr-CA" sz="6000" dirty="0">
              <a:solidFill>
                <a:srgbClr val="A6252C"/>
              </a:solidFill>
              <a:latin typeface="Brady Bunch Remastered" panose="020B0600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bg1"/>
            </a:gs>
            <a:gs pos="100000">
              <a:srgbClr val="1AA9B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3"/>
          <a:srcRect l="15227" t="12603"/>
          <a:stretch/>
        </p:blipFill>
        <p:spPr>
          <a:xfrm>
            <a:off x="-36512" y="-2287"/>
            <a:ext cx="9180512" cy="684912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Forme libre 10"/>
          <p:cNvSpPr/>
          <p:nvPr/>
        </p:nvSpPr>
        <p:spPr>
          <a:xfrm>
            <a:off x="-99682" y="301439"/>
            <a:ext cx="6615898" cy="1214562"/>
          </a:xfrm>
          <a:custGeom>
            <a:avLst/>
            <a:gdLst>
              <a:gd name="connsiteX0" fmla="*/ 15499 w 5424407"/>
              <a:gd name="connsiteY0" fmla="*/ 650929 h 898902"/>
              <a:gd name="connsiteX1" fmla="*/ 15499 w 5424407"/>
              <a:gd name="connsiteY1" fmla="*/ 30996 h 898902"/>
              <a:gd name="connsiteX2" fmla="*/ 2495227 w 5424407"/>
              <a:gd name="connsiteY2" fmla="*/ 0 h 898902"/>
              <a:gd name="connsiteX3" fmla="*/ 5160936 w 5424407"/>
              <a:gd name="connsiteY3" fmla="*/ 15498 h 898902"/>
              <a:gd name="connsiteX4" fmla="*/ 5424407 w 5424407"/>
              <a:gd name="connsiteY4" fmla="*/ 309966 h 898902"/>
              <a:gd name="connsiteX5" fmla="*/ 5300421 w 5424407"/>
              <a:gd name="connsiteY5" fmla="*/ 728420 h 898902"/>
              <a:gd name="connsiteX6" fmla="*/ 2929180 w 5424407"/>
              <a:gd name="connsiteY6" fmla="*/ 712922 h 898902"/>
              <a:gd name="connsiteX7" fmla="*/ 15499 w 5424407"/>
              <a:gd name="connsiteY7" fmla="*/ 898902 h 898902"/>
              <a:gd name="connsiteX8" fmla="*/ 0 w 5424407"/>
              <a:gd name="connsiteY8" fmla="*/ 557939 h 89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4407" h="898902">
                <a:moveTo>
                  <a:pt x="15499" y="650929"/>
                </a:moveTo>
                <a:lnTo>
                  <a:pt x="15499" y="30996"/>
                </a:lnTo>
                <a:lnTo>
                  <a:pt x="2495227" y="0"/>
                </a:lnTo>
                <a:lnTo>
                  <a:pt x="5160936" y="15498"/>
                </a:lnTo>
                <a:lnTo>
                  <a:pt x="5424407" y="309966"/>
                </a:lnTo>
                <a:lnTo>
                  <a:pt x="5300421" y="728420"/>
                </a:lnTo>
                <a:lnTo>
                  <a:pt x="2929180" y="712922"/>
                </a:lnTo>
                <a:lnTo>
                  <a:pt x="15499" y="898902"/>
                </a:lnTo>
                <a:lnTo>
                  <a:pt x="0" y="557939"/>
                </a:lnTo>
              </a:path>
            </a:pathLst>
          </a:custGeom>
          <a:solidFill>
            <a:srgbClr val="C8D02D"/>
          </a:solidFill>
          <a:ln w="38100">
            <a:solidFill>
              <a:srgbClr val="104C6C"/>
            </a:solidFill>
            <a:prstDash val="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47927" y="380815"/>
            <a:ext cx="6120680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Activité complémentaire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36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rman Beauty" panose="02000500000000000000" pitchFamily="2" charset="0"/>
              </a:rPr>
              <a:t>Techniques d’assemblage</a:t>
            </a:r>
            <a:endParaRPr kumimoji="0" lang="fr-C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erman Beauty" panose="02000500000000000000" pitchFamily="2" charset="0"/>
              <a:ea typeface="+mn-ea"/>
              <a:cs typeface="+mn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877272"/>
            <a:ext cx="888236" cy="764396"/>
          </a:xfrm>
          <a:prstGeom prst="rect">
            <a:avLst/>
          </a:prstGeom>
        </p:spPr>
      </p:pic>
      <p:pic>
        <p:nvPicPr>
          <p:cNvPr id="17" name="Espace réservé du contenu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0" y="6554451"/>
            <a:ext cx="1369118" cy="216502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359939" y="1866215"/>
            <a:ext cx="8387610" cy="4630196"/>
            <a:chOff x="359939" y="1662657"/>
            <a:chExt cx="8387610" cy="4630196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278" b="9984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939" y="1662657"/>
              <a:ext cx="8387610" cy="4630196"/>
            </a:xfrm>
            <a:prstGeom prst="rect">
              <a:avLst/>
            </a:prstGeom>
          </p:spPr>
        </p:pic>
        <p:sp>
          <p:nvSpPr>
            <p:cNvPr id="8" name="ZoneTexte 7">
              <a:hlinkClick r:id="rId8"/>
            </p:cNvPr>
            <p:cNvSpPr txBox="1"/>
            <p:nvPr/>
          </p:nvSpPr>
          <p:spPr>
            <a:xfrm>
              <a:off x="1043608" y="2863876"/>
              <a:ext cx="253596" cy="369332"/>
            </a:xfrm>
            <a:prstGeom prst="rect">
              <a:avLst/>
            </a:prstGeom>
            <a:solidFill>
              <a:srgbClr val="C8D02D"/>
            </a:solidFill>
          </p:spPr>
          <p:txBody>
            <a:bodyPr wrap="none" rtlCol="0">
              <a:spAutoFit/>
            </a:bodyPr>
            <a:lstStyle/>
            <a:p>
              <a:r>
                <a:rPr lang="fr-CA" u="sng" dirty="0" smtClean="0">
                  <a:solidFill>
                    <a:srgbClr val="146CA0"/>
                  </a:solidFill>
                  <a:latin typeface="German Beauty" panose="02000500000000000000" pitchFamily="2" charset="0"/>
                </a:rPr>
                <a:t>1</a:t>
              </a:r>
              <a:endParaRPr lang="fr-CA" u="sng" dirty="0">
                <a:solidFill>
                  <a:srgbClr val="146CA0"/>
                </a:solidFill>
                <a:latin typeface="German Beauty" panose="02000500000000000000" pitchFamily="2" charset="0"/>
              </a:endParaRPr>
            </a:p>
          </p:txBody>
        </p:sp>
        <p:sp>
          <p:nvSpPr>
            <p:cNvPr id="24" name="ZoneTexte 23">
              <a:hlinkClick r:id="rId9"/>
            </p:cNvPr>
            <p:cNvSpPr txBox="1"/>
            <p:nvPr/>
          </p:nvSpPr>
          <p:spPr>
            <a:xfrm>
              <a:off x="2771800" y="2863876"/>
              <a:ext cx="316112" cy="369332"/>
            </a:xfrm>
            <a:prstGeom prst="rect">
              <a:avLst/>
            </a:prstGeom>
            <a:solidFill>
              <a:srgbClr val="C8D02D"/>
            </a:solidFill>
          </p:spPr>
          <p:txBody>
            <a:bodyPr wrap="none" rtlCol="0">
              <a:spAutoFit/>
            </a:bodyPr>
            <a:lstStyle/>
            <a:p>
              <a:r>
                <a:rPr lang="fr-CA" u="sng" dirty="0">
                  <a:solidFill>
                    <a:srgbClr val="146CA0"/>
                  </a:solidFill>
                  <a:latin typeface="German Beauty" panose="02000500000000000000" pitchFamily="2" charset="0"/>
                </a:rPr>
                <a:t>2</a:t>
              </a:r>
            </a:p>
          </p:txBody>
        </p:sp>
        <p:sp>
          <p:nvSpPr>
            <p:cNvPr id="25" name="ZoneTexte 24">
              <a:hlinkClick r:id="rId10"/>
            </p:cNvPr>
            <p:cNvSpPr txBox="1"/>
            <p:nvPr/>
          </p:nvSpPr>
          <p:spPr>
            <a:xfrm>
              <a:off x="4402100" y="2863876"/>
              <a:ext cx="303288" cy="369332"/>
            </a:xfrm>
            <a:prstGeom prst="rect">
              <a:avLst/>
            </a:prstGeom>
            <a:solidFill>
              <a:srgbClr val="F7BEA9"/>
            </a:solidFill>
          </p:spPr>
          <p:txBody>
            <a:bodyPr wrap="none" rtlCol="0">
              <a:spAutoFit/>
            </a:bodyPr>
            <a:lstStyle/>
            <a:p>
              <a:r>
                <a:rPr lang="fr-CA" u="sng" dirty="0" smtClean="0">
                  <a:solidFill>
                    <a:srgbClr val="146CA0"/>
                  </a:solidFill>
                  <a:latin typeface="German Beauty" panose="02000500000000000000" pitchFamily="2" charset="0"/>
                </a:rPr>
                <a:t>3</a:t>
              </a:r>
              <a:endParaRPr lang="fr-CA" u="sng" dirty="0">
                <a:solidFill>
                  <a:srgbClr val="146CA0"/>
                </a:solidFill>
                <a:latin typeface="German Beauty" panose="02000500000000000000" pitchFamily="2" charset="0"/>
              </a:endParaRPr>
            </a:p>
          </p:txBody>
        </p:sp>
        <p:sp>
          <p:nvSpPr>
            <p:cNvPr id="26" name="ZoneTexte 25">
              <a:hlinkClick r:id="rId11"/>
            </p:cNvPr>
            <p:cNvSpPr txBox="1"/>
            <p:nvPr/>
          </p:nvSpPr>
          <p:spPr>
            <a:xfrm>
              <a:off x="6116963" y="2863876"/>
              <a:ext cx="308098" cy="369332"/>
            </a:xfrm>
            <a:prstGeom prst="rect">
              <a:avLst/>
            </a:prstGeom>
            <a:solidFill>
              <a:srgbClr val="FED11F"/>
            </a:solidFill>
          </p:spPr>
          <p:txBody>
            <a:bodyPr wrap="none" rtlCol="0">
              <a:spAutoFit/>
            </a:bodyPr>
            <a:lstStyle/>
            <a:p>
              <a:r>
                <a:rPr lang="fr-CA" u="sng" dirty="0" smtClean="0">
                  <a:solidFill>
                    <a:srgbClr val="146CA0"/>
                  </a:solidFill>
                  <a:latin typeface="German Beauty" panose="02000500000000000000" pitchFamily="2" charset="0"/>
                </a:rPr>
                <a:t>4</a:t>
              </a:r>
              <a:endParaRPr lang="fr-CA" u="sng" dirty="0">
                <a:solidFill>
                  <a:srgbClr val="146CA0"/>
                </a:solidFill>
                <a:latin typeface="German Beauty" panose="02000500000000000000" pitchFamily="2" charset="0"/>
              </a:endParaRPr>
            </a:p>
          </p:txBody>
        </p:sp>
        <p:sp>
          <p:nvSpPr>
            <p:cNvPr id="27" name="ZoneTexte 26">
              <a:hlinkClick r:id="rId12"/>
            </p:cNvPr>
            <p:cNvSpPr txBox="1"/>
            <p:nvPr/>
          </p:nvSpPr>
          <p:spPr>
            <a:xfrm>
              <a:off x="7737562" y="2863876"/>
              <a:ext cx="309700" cy="369332"/>
            </a:xfrm>
            <a:prstGeom prst="rect">
              <a:avLst/>
            </a:prstGeom>
            <a:solidFill>
              <a:srgbClr val="C8D02D"/>
            </a:solidFill>
          </p:spPr>
          <p:txBody>
            <a:bodyPr wrap="none" rtlCol="0">
              <a:spAutoFit/>
            </a:bodyPr>
            <a:lstStyle/>
            <a:p>
              <a:r>
                <a:rPr lang="fr-CA" u="sng" dirty="0">
                  <a:solidFill>
                    <a:srgbClr val="146CA0"/>
                  </a:solidFill>
                  <a:latin typeface="German Beauty" panose="02000500000000000000" pitchFamily="2" charset="0"/>
                </a:rPr>
                <a:t>5</a:t>
              </a:r>
            </a:p>
          </p:txBody>
        </p:sp>
        <p:sp>
          <p:nvSpPr>
            <p:cNvPr id="28" name="ZoneTexte 27">
              <a:hlinkClick r:id="rId13"/>
            </p:cNvPr>
            <p:cNvSpPr txBox="1"/>
            <p:nvPr/>
          </p:nvSpPr>
          <p:spPr>
            <a:xfrm>
              <a:off x="1043608" y="4293096"/>
              <a:ext cx="314510" cy="369332"/>
            </a:xfrm>
            <a:prstGeom prst="rect">
              <a:avLst/>
            </a:prstGeom>
            <a:solidFill>
              <a:srgbClr val="C8D02D"/>
            </a:solidFill>
          </p:spPr>
          <p:txBody>
            <a:bodyPr wrap="none" rtlCol="0">
              <a:spAutoFit/>
            </a:bodyPr>
            <a:lstStyle/>
            <a:p>
              <a:r>
                <a:rPr lang="fr-CA" u="sng" dirty="0" smtClean="0">
                  <a:solidFill>
                    <a:srgbClr val="146CA0"/>
                  </a:solidFill>
                  <a:latin typeface="German Beauty" panose="02000500000000000000" pitchFamily="2" charset="0"/>
                </a:rPr>
                <a:t>6</a:t>
              </a:r>
              <a:endParaRPr lang="fr-CA" u="sng" dirty="0">
                <a:solidFill>
                  <a:srgbClr val="146CA0"/>
                </a:solidFill>
                <a:latin typeface="German Beauty" panose="02000500000000000000" pitchFamily="2" charset="0"/>
              </a:endParaRPr>
            </a:p>
          </p:txBody>
        </p:sp>
        <p:sp>
          <p:nvSpPr>
            <p:cNvPr id="29" name="ZoneTexte 28">
              <a:hlinkClick r:id="rId14"/>
            </p:cNvPr>
            <p:cNvSpPr txBox="1"/>
            <p:nvPr/>
          </p:nvSpPr>
          <p:spPr>
            <a:xfrm>
              <a:off x="2771800" y="4293096"/>
              <a:ext cx="308098" cy="369332"/>
            </a:xfrm>
            <a:prstGeom prst="rect">
              <a:avLst/>
            </a:prstGeom>
            <a:solidFill>
              <a:srgbClr val="F7BEA9"/>
            </a:solidFill>
          </p:spPr>
          <p:txBody>
            <a:bodyPr wrap="none" rtlCol="0">
              <a:spAutoFit/>
            </a:bodyPr>
            <a:lstStyle/>
            <a:p>
              <a:r>
                <a:rPr lang="fr-CA" u="sng" dirty="0">
                  <a:solidFill>
                    <a:srgbClr val="146CA0"/>
                  </a:solidFill>
                  <a:latin typeface="German Beauty" panose="02000500000000000000" pitchFamily="2" charset="0"/>
                </a:rPr>
                <a:t>7</a:t>
              </a:r>
            </a:p>
          </p:txBody>
        </p:sp>
        <p:sp>
          <p:nvSpPr>
            <p:cNvPr id="30" name="ZoneTexte 29">
              <a:hlinkClick r:id="rId15"/>
            </p:cNvPr>
            <p:cNvSpPr txBox="1"/>
            <p:nvPr/>
          </p:nvSpPr>
          <p:spPr>
            <a:xfrm>
              <a:off x="4417695" y="4293096"/>
              <a:ext cx="317716" cy="369332"/>
            </a:xfrm>
            <a:prstGeom prst="rect">
              <a:avLst/>
            </a:prstGeom>
            <a:solidFill>
              <a:srgbClr val="F7BEA9"/>
            </a:solidFill>
          </p:spPr>
          <p:txBody>
            <a:bodyPr wrap="none" rtlCol="0">
              <a:spAutoFit/>
            </a:bodyPr>
            <a:lstStyle/>
            <a:p>
              <a:r>
                <a:rPr lang="fr-CA" u="sng" dirty="0" smtClean="0">
                  <a:solidFill>
                    <a:srgbClr val="146CA0"/>
                  </a:solidFill>
                  <a:latin typeface="German Beauty" panose="02000500000000000000" pitchFamily="2" charset="0"/>
                </a:rPr>
                <a:t>8</a:t>
              </a:r>
              <a:endParaRPr lang="fr-CA" u="sng" dirty="0">
                <a:solidFill>
                  <a:srgbClr val="146CA0"/>
                </a:solidFill>
                <a:latin typeface="German Beauty" panose="02000500000000000000" pitchFamily="2" charset="0"/>
              </a:endParaRPr>
            </a:p>
          </p:txBody>
        </p:sp>
        <p:sp>
          <p:nvSpPr>
            <p:cNvPr id="31" name="ZoneTexte 30">
              <a:hlinkClick r:id="rId16"/>
            </p:cNvPr>
            <p:cNvSpPr txBox="1"/>
            <p:nvPr/>
          </p:nvSpPr>
          <p:spPr>
            <a:xfrm>
              <a:off x="6062190" y="4293096"/>
              <a:ext cx="316112" cy="369332"/>
            </a:xfrm>
            <a:prstGeom prst="rect">
              <a:avLst/>
            </a:prstGeom>
            <a:solidFill>
              <a:srgbClr val="FED11F"/>
            </a:solidFill>
          </p:spPr>
          <p:txBody>
            <a:bodyPr wrap="none" rtlCol="0">
              <a:spAutoFit/>
            </a:bodyPr>
            <a:lstStyle/>
            <a:p>
              <a:r>
                <a:rPr lang="fr-CA" u="sng" dirty="0">
                  <a:solidFill>
                    <a:srgbClr val="146CA0"/>
                  </a:solidFill>
                  <a:latin typeface="German Beauty" panose="02000500000000000000" pitchFamily="2" charset="0"/>
                </a:rPr>
                <a:t>9</a:t>
              </a:r>
            </a:p>
          </p:txBody>
        </p:sp>
        <p:sp>
          <p:nvSpPr>
            <p:cNvPr id="32" name="ZoneTexte 31">
              <a:hlinkClick r:id="rId17"/>
            </p:cNvPr>
            <p:cNvSpPr txBox="1"/>
            <p:nvPr/>
          </p:nvSpPr>
          <p:spPr>
            <a:xfrm>
              <a:off x="7747732" y="4293096"/>
              <a:ext cx="367408" cy="369332"/>
            </a:xfrm>
            <a:prstGeom prst="rect">
              <a:avLst/>
            </a:prstGeom>
            <a:solidFill>
              <a:srgbClr val="FED11F"/>
            </a:solidFill>
          </p:spPr>
          <p:txBody>
            <a:bodyPr wrap="none" rtlCol="0">
              <a:spAutoFit/>
            </a:bodyPr>
            <a:lstStyle/>
            <a:p>
              <a:r>
                <a:rPr lang="fr-CA" u="sng" dirty="0" smtClean="0">
                  <a:solidFill>
                    <a:srgbClr val="146CA0"/>
                  </a:solidFill>
                  <a:latin typeface="German Beauty" panose="02000500000000000000" pitchFamily="2" charset="0"/>
                </a:rPr>
                <a:t>10</a:t>
              </a:r>
              <a:endParaRPr lang="fr-CA" u="sng" dirty="0">
                <a:solidFill>
                  <a:srgbClr val="146CA0"/>
                </a:solidFill>
                <a:latin typeface="German Beauty" panose="02000500000000000000" pitchFamily="2" charset="0"/>
              </a:endParaRPr>
            </a:p>
          </p:txBody>
        </p:sp>
        <p:sp>
          <p:nvSpPr>
            <p:cNvPr id="33" name="ZoneTexte 32">
              <a:hlinkClick r:id="rId18"/>
            </p:cNvPr>
            <p:cNvSpPr txBox="1"/>
            <p:nvPr/>
          </p:nvSpPr>
          <p:spPr>
            <a:xfrm>
              <a:off x="1049320" y="5819378"/>
              <a:ext cx="322524" cy="369332"/>
            </a:xfrm>
            <a:prstGeom prst="rect">
              <a:avLst/>
            </a:prstGeom>
            <a:solidFill>
              <a:srgbClr val="F7BEA9"/>
            </a:solidFill>
          </p:spPr>
          <p:txBody>
            <a:bodyPr wrap="none" rtlCol="0">
              <a:spAutoFit/>
            </a:bodyPr>
            <a:lstStyle/>
            <a:p>
              <a:r>
                <a:rPr lang="fr-CA" u="sng" dirty="0" smtClean="0">
                  <a:solidFill>
                    <a:srgbClr val="146CA0"/>
                  </a:solidFill>
                  <a:latin typeface="German Beauty" panose="02000500000000000000" pitchFamily="2" charset="0"/>
                </a:rPr>
                <a:t>11</a:t>
              </a:r>
              <a:endParaRPr lang="fr-CA" u="sng" dirty="0">
                <a:solidFill>
                  <a:srgbClr val="146CA0"/>
                </a:solidFill>
                <a:latin typeface="German Beauty" panose="02000500000000000000" pitchFamily="2" charset="0"/>
              </a:endParaRPr>
            </a:p>
          </p:txBody>
        </p:sp>
        <p:sp>
          <p:nvSpPr>
            <p:cNvPr id="34" name="ZoneTexte 33">
              <a:hlinkClick r:id="rId19"/>
            </p:cNvPr>
            <p:cNvSpPr txBox="1"/>
            <p:nvPr/>
          </p:nvSpPr>
          <p:spPr>
            <a:xfrm>
              <a:off x="2746724" y="5819378"/>
              <a:ext cx="385042" cy="369332"/>
            </a:xfrm>
            <a:prstGeom prst="rect">
              <a:avLst/>
            </a:prstGeom>
            <a:solidFill>
              <a:srgbClr val="F7BEA9"/>
            </a:solidFill>
          </p:spPr>
          <p:txBody>
            <a:bodyPr wrap="none" rtlCol="0">
              <a:spAutoFit/>
            </a:bodyPr>
            <a:lstStyle/>
            <a:p>
              <a:r>
                <a:rPr lang="fr-CA" u="sng" dirty="0" smtClean="0">
                  <a:solidFill>
                    <a:srgbClr val="146CA0"/>
                  </a:solidFill>
                  <a:latin typeface="German Beauty" panose="02000500000000000000" pitchFamily="2" charset="0"/>
                </a:rPr>
                <a:t>12</a:t>
              </a:r>
              <a:endParaRPr lang="fr-CA" u="sng" dirty="0">
                <a:solidFill>
                  <a:srgbClr val="146CA0"/>
                </a:solidFill>
                <a:latin typeface="German Beauty" panose="02000500000000000000" pitchFamily="2" charset="0"/>
              </a:endParaRPr>
            </a:p>
          </p:txBody>
        </p:sp>
      </p:grpSp>
      <p:sp>
        <p:nvSpPr>
          <p:cNvPr id="35" name="Rectangle à coins arrondis 34"/>
          <p:cNvSpPr/>
          <p:nvPr/>
        </p:nvSpPr>
        <p:spPr>
          <a:xfrm>
            <a:off x="1493520" y="1457971"/>
            <a:ext cx="6166066" cy="408623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b="1" dirty="0" smtClean="0">
                <a:solidFill>
                  <a:srgbClr val="104C6C"/>
                </a:solidFill>
                <a:latin typeface="ITC Avant Garde Gothic" panose="02000503000000000000" pitchFamily="50" charset="0"/>
              </a:rPr>
              <a:t>Cliquez sur la capsule de votre choix pour l’ouvrir!</a:t>
            </a:r>
            <a:endParaRPr lang="fr-CA" b="1" dirty="0">
              <a:solidFill>
                <a:srgbClr val="104C6C"/>
              </a:solidFill>
              <a:latin typeface="ITC Avant Garde Gothic" panose="02000503000000000000" pitchFamily="50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813" y="4924675"/>
            <a:ext cx="3380467" cy="1543257"/>
          </a:xfrm>
          <a:prstGeom prst="rect">
            <a:avLst/>
          </a:prstGeom>
        </p:spPr>
      </p:pic>
      <p:sp>
        <p:nvSpPr>
          <p:cNvPr id="4" name="ZoneTexte 3">
            <a:hlinkClick r:id="rId21"/>
          </p:cNvPr>
          <p:cNvSpPr txBox="1"/>
          <p:nvPr/>
        </p:nvSpPr>
        <p:spPr>
          <a:xfrm>
            <a:off x="4390444" y="6032853"/>
            <a:ext cx="372218" cy="369332"/>
          </a:xfrm>
          <a:prstGeom prst="rect">
            <a:avLst/>
          </a:prstGeom>
          <a:solidFill>
            <a:srgbClr val="FED11F"/>
          </a:solidFill>
        </p:spPr>
        <p:txBody>
          <a:bodyPr wrap="none" rtlCol="0">
            <a:spAutoFit/>
          </a:bodyPr>
          <a:lstStyle/>
          <a:p>
            <a:r>
              <a:rPr lang="fr-CA" u="sng" dirty="0" smtClean="0">
                <a:solidFill>
                  <a:srgbClr val="146CA0"/>
                </a:solidFill>
                <a:latin typeface="German Beauty" panose="02000500000000000000" pitchFamily="2" charset="0"/>
              </a:rPr>
              <a:t>13</a:t>
            </a:r>
            <a:endParaRPr lang="fr-CA" u="sng" dirty="0">
              <a:solidFill>
                <a:srgbClr val="146CA0"/>
              </a:solidFill>
              <a:latin typeface="German Beauty" panose="02000500000000000000" pitchFamily="2" charset="0"/>
            </a:endParaRPr>
          </a:p>
        </p:txBody>
      </p:sp>
      <p:sp>
        <p:nvSpPr>
          <p:cNvPr id="36" name="ZoneTexte 35">
            <a:hlinkClick r:id="rId22"/>
          </p:cNvPr>
          <p:cNvSpPr txBox="1"/>
          <p:nvPr/>
        </p:nvSpPr>
        <p:spPr>
          <a:xfrm>
            <a:off x="6077973" y="6032853"/>
            <a:ext cx="377026" cy="369332"/>
          </a:xfrm>
          <a:prstGeom prst="rect">
            <a:avLst/>
          </a:prstGeom>
          <a:solidFill>
            <a:srgbClr val="C8D02D"/>
          </a:solidFill>
        </p:spPr>
        <p:txBody>
          <a:bodyPr wrap="none" rtlCol="0">
            <a:spAutoFit/>
          </a:bodyPr>
          <a:lstStyle/>
          <a:p>
            <a:r>
              <a:rPr lang="fr-CA" u="sng" dirty="0" smtClean="0">
                <a:solidFill>
                  <a:srgbClr val="146CA0"/>
                </a:solidFill>
                <a:latin typeface="German Beauty" panose="02000500000000000000" pitchFamily="2" charset="0"/>
              </a:rPr>
              <a:t>14</a:t>
            </a:r>
            <a:endParaRPr lang="fr-CA" u="sng" dirty="0">
              <a:solidFill>
                <a:srgbClr val="146CA0"/>
              </a:solidFill>
              <a:latin typeface="German Beauty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5190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bg1"/>
            </a:gs>
            <a:gs pos="100000">
              <a:srgbClr val="1AA9B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3"/>
          <a:srcRect l="15227" t="12603"/>
          <a:stretch/>
        </p:blipFill>
        <p:spPr>
          <a:xfrm>
            <a:off x="-36512" y="-2287"/>
            <a:ext cx="9180512" cy="684912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Bulle ronde 6"/>
          <p:cNvSpPr/>
          <p:nvPr/>
        </p:nvSpPr>
        <p:spPr>
          <a:xfrm>
            <a:off x="1228878" y="2527373"/>
            <a:ext cx="2855002" cy="1454912"/>
          </a:xfrm>
          <a:prstGeom prst="wedgeEllipseCallout">
            <a:avLst>
              <a:gd name="adj1" fmla="val 61709"/>
              <a:gd name="adj2" fmla="val 42742"/>
            </a:avLst>
          </a:prstGeom>
          <a:solidFill>
            <a:srgbClr val="13679B"/>
          </a:solidFill>
          <a:ln>
            <a:solidFill>
              <a:srgbClr val="104C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ady Bunch Remastered" panose="020B0600020202020204" pitchFamily="34" charset="0"/>
              </a:rPr>
              <a:t>BON</a:t>
            </a:r>
            <a:r>
              <a:rPr kumimoji="0" lang="fr-CA" sz="4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ady Bunch Remastered" panose="020B0600020202020204" pitchFamily="34" charset="0"/>
              </a:rPr>
              <a:t> DÉFI !</a:t>
            </a:r>
            <a:endParaRPr kumimoji="0" lang="fr-CA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ady Bunch Remastered" panose="020B0600020202020204" pitchFamily="34" charset="0"/>
            </a:endParaRPr>
          </a:p>
        </p:txBody>
      </p:sp>
      <p:pic>
        <p:nvPicPr>
          <p:cNvPr id="19" name="Espace réservé du contenu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0" y="6554451"/>
            <a:ext cx="1369118" cy="216502"/>
          </a:xfrm>
          <a:prstGeom prst="rect">
            <a:avLst/>
          </a:prstGeom>
        </p:spPr>
      </p:pic>
      <p:pic>
        <p:nvPicPr>
          <p:cNvPr id="24" name="Image 23" descr="logo-DAG-avec énoncé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5694" y="-528909"/>
            <a:ext cx="3453854" cy="345385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880" y="223566"/>
            <a:ext cx="40165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90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2"/>
          <a:srcRect l="15227" t="12603"/>
          <a:stretch/>
        </p:blipFill>
        <p:spPr>
          <a:xfrm>
            <a:off x="-36512" y="-2287"/>
            <a:ext cx="9180512" cy="684912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877272"/>
            <a:ext cx="888236" cy="764396"/>
          </a:xfrm>
          <a:prstGeom prst="rect">
            <a:avLst/>
          </a:prstGeom>
        </p:spPr>
      </p:pic>
      <p:sp>
        <p:nvSpPr>
          <p:cNvPr id="7" name="Bulle ronde 6"/>
          <p:cNvSpPr/>
          <p:nvPr/>
        </p:nvSpPr>
        <p:spPr>
          <a:xfrm>
            <a:off x="4309286" y="1104348"/>
            <a:ext cx="4332550" cy="2180636"/>
          </a:xfrm>
          <a:prstGeom prst="wedgeEllipseCallout">
            <a:avLst>
              <a:gd name="adj1" fmla="val -65858"/>
              <a:gd name="adj2" fmla="val 52612"/>
            </a:avLst>
          </a:prstGeom>
          <a:solidFill>
            <a:srgbClr val="13679B"/>
          </a:solidFill>
          <a:ln>
            <a:solidFill>
              <a:srgbClr val="104C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>
                <a:latin typeface="German Beauty" panose="02000500000000000000" pitchFamily="2" charset="0"/>
              </a:rPr>
              <a:t>Oh </a:t>
            </a:r>
            <a:r>
              <a:rPr lang="fr-CA" sz="2400" dirty="0" err="1">
                <a:latin typeface="German Beauty" panose="02000500000000000000" pitchFamily="2" charset="0"/>
              </a:rPr>
              <a:t>oh</a:t>
            </a:r>
            <a:r>
              <a:rPr lang="fr-CA" sz="2400" dirty="0">
                <a:latin typeface="German Beauty" panose="02000500000000000000" pitchFamily="2" charset="0"/>
              </a:rPr>
              <a:t>, moussaillon! </a:t>
            </a:r>
          </a:p>
        </p:txBody>
      </p:sp>
      <p:sp>
        <p:nvSpPr>
          <p:cNvPr id="18" name="Bulle ronde 17"/>
          <p:cNvSpPr/>
          <p:nvPr/>
        </p:nvSpPr>
        <p:spPr>
          <a:xfrm>
            <a:off x="4269503" y="973648"/>
            <a:ext cx="4674830" cy="2854920"/>
          </a:xfrm>
          <a:prstGeom prst="wedgeEllipseCallout">
            <a:avLst>
              <a:gd name="adj1" fmla="val -63418"/>
              <a:gd name="adj2" fmla="val 33333"/>
            </a:avLst>
          </a:prstGeom>
          <a:solidFill>
            <a:srgbClr val="13679B"/>
          </a:solidFill>
          <a:ln>
            <a:solidFill>
              <a:srgbClr val="104C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>
                <a:latin typeface="German Beauty" panose="02000500000000000000" pitchFamily="2" charset="0"/>
              </a:rPr>
              <a:t>Nos </a:t>
            </a:r>
            <a:r>
              <a:rPr lang="fr-CA" sz="2400" dirty="0" smtClean="0">
                <a:latin typeface="German Beauty" panose="02000500000000000000" pitchFamily="2" charset="0"/>
              </a:rPr>
              <a:t>trésors sont </a:t>
            </a:r>
            <a:r>
              <a:rPr lang="fr-CA" sz="2400" dirty="0">
                <a:latin typeface="German Beauty" panose="02000500000000000000" pitchFamily="2" charset="0"/>
              </a:rPr>
              <a:t>en péril! L</a:t>
            </a:r>
            <a:r>
              <a:rPr lang="fr-CA" sz="2400" dirty="0" smtClean="0">
                <a:latin typeface="German Beauty" panose="02000500000000000000" pitchFamily="2" charset="0"/>
              </a:rPr>
              <a:t>’océan est </a:t>
            </a:r>
            <a:r>
              <a:rPr lang="fr-CA" sz="2400" dirty="0">
                <a:latin typeface="German Beauty" panose="02000500000000000000" pitchFamily="2" charset="0"/>
              </a:rPr>
              <a:t>en train de monter et </a:t>
            </a:r>
            <a:r>
              <a:rPr lang="fr-CA" sz="2400" dirty="0" smtClean="0">
                <a:latin typeface="German Beauty" panose="02000500000000000000" pitchFamily="2" charset="0"/>
              </a:rPr>
              <a:t>il risque </a:t>
            </a:r>
            <a:r>
              <a:rPr lang="fr-CA" sz="2400" dirty="0">
                <a:latin typeface="German Beauty" panose="02000500000000000000" pitchFamily="2" charset="0"/>
              </a:rPr>
              <a:t>d’inonder tous les </a:t>
            </a:r>
            <a:r>
              <a:rPr lang="fr-CA" sz="2400" dirty="0" smtClean="0">
                <a:latin typeface="German Beauty" panose="02000500000000000000" pitchFamily="2" charset="0"/>
              </a:rPr>
              <a:t>butins que nous </a:t>
            </a:r>
            <a:r>
              <a:rPr lang="fr-CA" sz="2400" dirty="0">
                <a:latin typeface="German Beauty" panose="02000500000000000000" pitchFamily="2" charset="0"/>
              </a:rPr>
              <a:t>avons amassés sur l’île!</a:t>
            </a:r>
          </a:p>
        </p:txBody>
      </p:sp>
      <p:sp>
        <p:nvSpPr>
          <p:cNvPr id="20" name="Bulle ronde 19"/>
          <p:cNvSpPr/>
          <p:nvPr/>
        </p:nvSpPr>
        <p:spPr>
          <a:xfrm>
            <a:off x="4548165" y="1104898"/>
            <a:ext cx="4332550" cy="2485048"/>
          </a:xfrm>
          <a:prstGeom prst="wedgeEllipseCallout">
            <a:avLst>
              <a:gd name="adj1" fmla="val -69610"/>
              <a:gd name="adj2" fmla="val 40422"/>
            </a:avLst>
          </a:prstGeom>
          <a:solidFill>
            <a:srgbClr val="13679B"/>
          </a:solidFill>
          <a:ln>
            <a:solidFill>
              <a:srgbClr val="104C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 smtClean="0">
                <a:latin typeface="German Beauty" panose="02000500000000000000" pitchFamily="2" charset="0"/>
              </a:rPr>
              <a:t>Nous n’avons </a:t>
            </a:r>
            <a:r>
              <a:rPr lang="fr-CA" sz="2400" dirty="0">
                <a:latin typeface="German Beauty" panose="02000500000000000000" pitchFamily="2" charset="0"/>
              </a:rPr>
              <a:t>pas assez d’embarcations</a:t>
            </a:r>
          </a:p>
          <a:p>
            <a:pPr algn="ctr"/>
            <a:r>
              <a:rPr lang="fr-CA" sz="2400" dirty="0">
                <a:latin typeface="German Beauty" panose="02000500000000000000" pitchFamily="2" charset="0"/>
              </a:rPr>
              <a:t>pour tout </a:t>
            </a:r>
            <a:r>
              <a:rPr lang="fr-CA" sz="2400" dirty="0" smtClean="0">
                <a:latin typeface="German Beauty" panose="02000500000000000000" pitchFamily="2" charset="0"/>
              </a:rPr>
              <a:t>récupérer...</a:t>
            </a:r>
            <a:endParaRPr lang="fr-CA" sz="2400" dirty="0">
              <a:latin typeface="German Beauty" panose="02000500000000000000" pitchFamily="2" charset="0"/>
            </a:endParaRPr>
          </a:p>
        </p:txBody>
      </p:sp>
      <p:sp>
        <p:nvSpPr>
          <p:cNvPr id="21" name="Bulle ronde 20"/>
          <p:cNvSpPr/>
          <p:nvPr/>
        </p:nvSpPr>
        <p:spPr>
          <a:xfrm>
            <a:off x="4548165" y="1160898"/>
            <a:ext cx="4332550" cy="2480419"/>
          </a:xfrm>
          <a:prstGeom prst="wedgeEllipseCallout">
            <a:avLst>
              <a:gd name="adj1" fmla="val -69610"/>
              <a:gd name="adj2" fmla="val 37990"/>
            </a:avLst>
          </a:prstGeom>
          <a:solidFill>
            <a:srgbClr val="13679B"/>
          </a:solidFill>
          <a:ln>
            <a:solidFill>
              <a:srgbClr val="104C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>
                <a:latin typeface="German Beauty" panose="02000500000000000000" pitchFamily="2" charset="0"/>
              </a:rPr>
              <a:t>Mais il </a:t>
            </a:r>
            <a:r>
              <a:rPr lang="fr-CA" sz="2400" dirty="0" smtClean="0">
                <a:latin typeface="German Beauty" panose="02000500000000000000" pitchFamily="2" charset="0"/>
              </a:rPr>
              <a:t>paraît que </a:t>
            </a:r>
            <a:r>
              <a:rPr lang="fr-CA" sz="2400" dirty="0">
                <a:latin typeface="German Beauty" panose="02000500000000000000" pitchFamily="2" charset="0"/>
              </a:rPr>
              <a:t>toi, jeune moussaillon, </a:t>
            </a:r>
            <a:r>
              <a:rPr lang="fr-CA" sz="2400" dirty="0" smtClean="0">
                <a:latin typeface="German Beauty" panose="02000500000000000000" pitchFamily="2" charset="0"/>
              </a:rPr>
              <a:t>tu es un </a:t>
            </a:r>
            <a:r>
              <a:rPr lang="fr-CA" sz="2400" dirty="0">
                <a:latin typeface="German Beauty" panose="02000500000000000000" pitchFamily="2" charset="0"/>
              </a:rPr>
              <a:t>sacré génie. </a:t>
            </a:r>
            <a:r>
              <a:rPr lang="fr-CA" sz="2400" dirty="0" smtClean="0">
                <a:latin typeface="German Beauty" panose="02000500000000000000" pitchFamily="2" charset="0"/>
              </a:rPr>
              <a:t>Si tu m’aides, ta </a:t>
            </a:r>
            <a:r>
              <a:rPr lang="fr-CA" sz="2400" dirty="0">
                <a:latin typeface="German Beauty" panose="02000500000000000000" pitchFamily="2" charset="0"/>
              </a:rPr>
              <a:t>fortune est faite!</a:t>
            </a:r>
          </a:p>
        </p:txBody>
      </p:sp>
      <p:sp>
        <p:nvSpPr>
          <p:cNvPr id="22" name="Bulle ronde 21"/>
          <p:cNvSpPr/>
          <p:nvPr/>
        </p:nvSpPr>
        <p:spPr>
          <a:xfrm>
            <a:off x="4484995" y="1160898"/>
            <a:ext cx="4332550" cy="2611913"/>
          </a:xfrm>
          <a:prstGeom prst="wedgeEllipseCallout">
            <a:avLst>
              <a:gd name="adj1" fmla="val -67265"/>
              <a:gd name="adj2" fmla="val 33134"/>
            </a:avLst>
          </a:prstGeom>
          <a:solidFill>
            <a:srgbClr val="13679B"/>
          </a:solidFill>
          <a:ln>
            <a:solidFill>
              <a:srgbClr val="104C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>
                <a:latin typeface="German Beauty" panose="02000500000000000000" pitchFamily="2" charset="0"/>
              </a:rPr>
              <a:t>Pour </a:t>
            </a:r>
            <a:r>
              <a:rPr lang="fr-CA" sz="2400" dirty="0" smtClean="0">
                <a:latin typeface="German Beauty" panose="02000500000000000000" pitchFamily="2" charset="0"/>
              </a:rPr>
              <a:t>cela, construis </a:t>
            </a:r>
            <a:r>
              <a:rPr lang="fr-CA" sz="2400" dirty="0">
                <a:latin typeface="German Beauty" panose="02000500000000000000" pitchFamily="2" charset="0"/>
              </a:rPr>
              <a:t>une </a:t>
            </a:r>
            <a:r>
              <a:rPr lang="fr-CA" sz="2400" dirty="0" smtClean="0">
                <a:latin typeface="German Beauty" panose="02000500000000000000" pitchFamily="2" charset="0"/>
              </a:rPr>
              <a:t>embarcation qui permettra de supporter </a:t>
            </a:r>
            <a:r>
              <a:rPr lang="fr-CA" sz="2400" dirty="0">
                <a:latin typeface="German Beauty" panose="02000500000000000000" pitchFamily="2" charset="0"/>
              </a:rPr>
              <a:t>le plus </a:t>
            </a:r>
            <a:r>
              <a:rPr lang="fr-CA" sz="2400" dirty="0" smtClean="0">
                <a:latin typeface="German Beauty" panose="02000500000000000000" pitchFamily="2" charset="0"/>
              </a:rPr>
              <a:t>de marchandise possible</a:t>
            </a:r>
            <a:r>
              <a:rPr lang="fr-CA" sz="2400" dirty="0">
                <a:latin typeface="German Beauty" panose="02000500000000000000" pitchFamily="2" charset="0"/>
              </a:rPr>
              <a:t>.</a:t>
            </a:r>
          </a:p>
        </p:txBody>
      </p:sp>
      <p:pic>
        <p:nvPicPr>
          <p:cNvPr id="19" name="Espace réservé du contenu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0" y="6554451"/>
            <a:ext cx="1369118" cy="216502"/>
          </a:xfrm>
          <a:prstGeom prst="rect">
            <a:avLst/>
          </a:prstGeom>
        </p:spPr>
      </p:pic>
      <p:sp>
        <p:nvSpPr>
          <p:cNvPr id="31" name="Bulle ronde 30"/>
          <p:cNvSpPr/>
          <p:nvPr/>
        </p:nvSpPr>
        <p:spPr>
          <a:xfrm>
            <a:off x="4474844" y="1273399"/>
            <a:ext cx="4332550" cy="2200971"/>
          </a:xfrm>
          <a:prstGeom prst="wedgeEllipseCallout">
            <a:avLst>
              <a:gd name="adj1" fmla="val -67265"/>
              <a:gd name="adj2" fmla="val 41754"/>
            </a:avLst>
          </a:prstGeom>
          <a:solidFill>
            <a:srgbClr val="13679B"/>
          </a:solidFill>
          <a:ln>
            <a:solidFill>
              <a:srgbClr val="104C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 smtClean="0">
                <a:latin typeface="German Beauty" panose="02000500000000000000" pitchFamily="2" charset="0"/>
              </a:rPr>
              <a:t>Il </a:t>
            </a:r>
            <a:r>
              <a:rPr lang="fr-CA" sz="2400" dirty="0">
                <a:latin typeface="German Beauty" panose="02000500000000000000" pitchFamily="2" charset="0"/>
              </a:rPr>
              <a:t>faut se </a:t>
            </a:r>
            <a:r>
              <a:rPr lang="fr-CA" sz="2400" dirty="0" smtClean="0">
                <a:latin typeface="German Beauty" panose="02000500000000000000" pitchFamily="2" charset="0"/>
              </a:rPr>
              <a:t>dépêcher, mes chaussettes </a:t>
            </a:r>
            <a:r>
              <a:rPr lang="fr-CA" sz="2400" dirty="0">
                <a:latin typeface="German Beauty" panose="02000500000000000000" pitchFamily="2" charset="0"/>
              </a:rPr>
              <a:t>commencent à être</a:t>
            </a:r>
          </a:p>
          <a:p>
            <a:pPr algn="ctr"/>
            <a:r>
              <a:rPr lang="fr-CA" sz="2400" dirty="0">
                <a:latin typeface="German Beauty" panose="02000500000000000000" pitchFamily="2" charset="0"/>
              </a:rPr>
              <a:t>mouillées!</a:t>
            </a: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91871" y="223566"/>
            <a:ext cx="4375752" cy="6858000"/>
          </a:xfrm>
          <a:prstGeom prst="rect">
            <a:avLst/>
          </a:prstGeom>
        </p:spPr>
      </p:pic>
      <p:sp>
        <p:nvSpPr>
          <p:cNvPr id="11" name="Forme libre 10"/>
          <p:cNvSpPr/>
          <p:nvPr/>
        </p:nvSpPr>
        <p:spPr>
          <a:xfrm>
            <a:off x="-99682" y="301439"/>
            <a:ext cx="4392488" cy="1214562"/>
          </a:xfrm>
          <a:custGeom>
            <a:avLst/>
            <a:gdLst>
              <a:gd name="connsiteX0" fmla="*/ 15499 w 5424407"/>
              <a:gd name="connsiteY0" fmla="*/ 650929 h 898902"/>
              <a:gd name="connsiteX1" fmla="*/ 15499 w 5424407"/>
              <a:gd name="connsiteY1" fmla="*/ 30996 h 898902"/>
              <a:gd name="connsiteX2" fmla="*/ 2495227 w 5424407"/>
              <a:gd name="connsiteY2" fmla="*/ 0 h 898902"/>
              <a:gd name="connsiteX3" fmla="*/ 5160936 w 5424407"/>
              <a:gd name="connsiteY3" fmla="*/ 15498 h 898902"/>
              <a:gd name="connsiteX4" fmla="*/ 5424407 w 5424407"/>
              <a:gd name="connsiteY4" fmla="*/ 309966 h 898902"/>
              <a:gd name="connsiteX5" fmla="*/ 5300421 w 5424407"/>
              <a:gd name="connsiteY5" fmla="*/ 728420 h 898902"/>
              <a:gd name="connsiteX6" fmla="*/ 2929180 w 5424407"/>
              <a:gd name="connsiteY6" fmla="*/ 712922 h 898902"/>
              <a:gd name="connsiteX7" fmla="*/ 15499 w 5424407"/>
              <a:gd name="connsiteY7" fmla="*/ 898902 h 898902"/>
              <a:gd name="connsiteX8" fmla="*/ 0 w 5424407"/>
              <a:gd name="connsiteY8" fmla="*/ 557939 h 89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4407" h="898902">
                <a:moveTo>
                  <a:pt x="15499" y="650929"/>
                </a:moveTo>
                <a:lnTo>
                  <a:pt x="15499" y="30996"/>
                </a:lnTo>
                <a:lnTo>
                  <a:pt x="2495227" y="0"/>
                </a:lnTo>
                <a:lnTo>
                  <a:pt x="5160936" y="15498"/>
                </a:lnTo>
                <a:lnTo>
                  <a:pt x="5424407" y="309966"/>
                </a:lnTo>
                <a:lnTo>
                  <a:pt x="5300421" y="728420"/>
                </a:lnTo>
                <a:lnTo>
                  <a:pt x="2929180" y="712922"/>
                </a:lnTo>
                <a:lnTo>
                  <a:pt x="15499" y="898902"/>
                </a:lnTo>
                <a:lnTo>
                  <a:pt x="0" y="557939"/>
                </a:lnTo>
              </a:path>
            </a:pathLst>
          </a:custGeom>
          <a:solidFill>
            <a:srgbClr val="C8D02D"/>
          </a:solidFill>
          <a:ln w="38100">
            <a:solidFill>
              <a:srgbClr val="104C6C"/>
            </a:solidFill>
            <a:prstDash val="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79512" y="380847"/>
            <a:ext cx="4392488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Mise en situation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36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rman Beauty" panose="02000500000000000000" pitchFamily="2" charset="0"/>
              </a:rPr>
              <a:t>Ton</a:t>
            </a:r>
            <a:r>
              <a:rPr kumimoji="0" lang="fr-CA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erman Beauty" panose="02000500000000000000" pitchFamily="2" charset="0"/>
                <a:ea typeface="+mn-ea"/>
                <a:cs typeface="+mn-cs"/>
              </a:rPr>
              <a:t> défi</a:t>
            </a:r>
            <a:endParaRPr kumimoji="0" lang="fr-C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erman Beauty" panose="02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95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bg1"/>
            </a:gs>
            <a:gs pos="100000">
              <a:srgbClr val="1AA9B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3"/>
          <a:srcRect l="15227" t="12603"/>
          <a:stretch/>
        </p:blipFill>
        <p:spPr>
          <a:xfrm>
            <a:off x="-36512" y="-2287"/>
            <a:ext cx="9180512" cy="684912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Forme libre 10"/>
          <p:cNvSpPr/>
          <p:nvPr/>
        </p:nvSpPr>
        <p:spPr>
          <a:xfrm>
            <a:off x="-99682" y="301439"/>
            <a:ext cx="4392488" cy="1214562"/>
          </a:xfrm>
          <a:custGeom>
            <a:avLst/>
            <a:gdLst>
              <a:gd name="connsiteX0" fmla="*/ 15499 w 5424407"/>
              <a:gd name="connsiteY0" fmla="*/ 650929 h 898902"/>
              <a:gd name="connsiteX1" fmla="*/ 15499 w 5424407"/>
              <a:gd name="connsiteY1" fmla="*/ 30996 h 898902"/>
              <a:gd name="connsiteX2" fmla="*/ 2495227 w 5424407"/>
              <a:gd name="connsiteY2" fmla="*/ 0 h 898902"/>
              <a:gd name="connsiteX3" fmla="*/ 5160936 w 5424407"/>
              <a:gd name="connsiteY3" fmla="*/ 15498 h 898902"/>
              <a:gd name="connsiteX4" fmla="*/ 5424407 w 5424407"/>
              <a:gd name="connsiteY4" fmla="*/ 309966 h 898902"/>
              <a:gd name="connsiteX5" fmla="*/ 5300421 w 5424407"/>
              <a:gd name="connsiteY5" fmla="*/ 728420 h 898902"/>
              <a:gd name="connsiteX6" fmla="*/ 2929180 w 5424407"/>
              <a:gd name="connsiteY6" fmla="*/ 712922 h 898902"/>
              <a:gd name="connsiteX7" fmla="*/ 15499 w 5424407"/>
              <a:gd name="connsiteY7" fmla="*/ 898902 h 898902"/>
              <a:gd name="connsiteX8" fmla="*/ 0 w 5424407"/>
              <a:gd name="connsiteY8" fmla="*/ 557939 h 89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4407" h="898902">
                <a:moveTo>
                  <a:pt x="15499" y="650929"/>
                </a:moveTo>
                <a:lnTo>
                  <a:pt x="15499" y="30996"/>
                </a:lnTo>
                <a:lnTo>
                  <a:pt x="2495227" y="0"/>
                </a:lnTo>
                <a:lnTo>
                  <a:pt x="5160936" y="15498"/>
                </a:lnTo>
                <a:lnTo>
                  <a:pt x="5424407" y="309966"/>
                </a:lnTo>
                <a:lnTo>
                  <a:pt x="5300421" y="728420"/>
                </a:lnTo>
                <a:lnTo>
                  <a:pt x="2929180" y="712922"/>
                </a:lnTo>
                <a:lnTo>
                  <a:pt x="15499" y="898902"/>
                </a:lnTo>
                <a:lnTo>
                  <a:pt x="0" y="557939"/>
                </a:lnTo>
              </a:path>
            </a:pathLst>
          </a:custGeom>
          <a:solidFill>
            <a:srgbClr val="C8D02D"/>
          </a:solidFill>
          <a:ln w="38100">
            <a:solidFill>
              <a:srgbClr val="104C6C"/>
            </a:solidFill>
            <a:prstDash val="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79512" y="380847"/>
            <a:ext cx="4392488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Mise en situation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36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rman Beauty" panose="02000500000000000000" pitchFamily="2" charset="0"/>
              </a:rPr>
              <a:t>Ton</a:t>
            </a:r>
            <a:r>
              <a:rPr kumimoji="0" lang="fr-CA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erman Beauty" panose="02000500000000000000" pitchFamily="2" charset="0"/>
                <a:ea typeface="+mn-ea"/>
                <a:cs typeface="+mn-cs"/>
              </a:rPr>
              <a:t> défi</a:t>
            </a:r>
            <a:endParaRPr kumimoji="0" lang="fr-C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erman Beauty" panose="02000500000000000000" pitchFamily="2" charset="0"/>
              <a:ea typeface="+mn-ea"/>
              <a:cs typeface="+mn-cs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701316" y="1772454"/>
            <a:ext cx="7704856" cy="1328023"/>
          </a:xfrm>
          <a:prstGeom prst="roundRect">
            <a:avLst/>
          </a:prstGeom>
          <a:solidFill>
            <a:schemeClr val="tx1">
              <a:alpha val="66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fr-CA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Fabriquer un prototype flottant qui </a:t>
            </a:r>
            <a:r>
              <a:rPr lang="fr-CA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permettra de </a:t>
            </a:r>
            <a:r>
              <a:rPr lang="fr-CA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supporter la plus grande </a:t>
            </a:r>
            <a:r>
              <a:rPr lang="fr-CA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quantité possible </a:t>
            </a:r>
            <a:r>
              <a:rPr lang="fr-CA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de billes de taille </a:t>
            </a:r>
            <a:r>
              <a:rPr lang="fr-CA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standard.</a:t>
            </a:r>
            <a:endParaRPr lang="fr-CA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877272"/>
            <a:ext cx="888236" cy="76439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-2267401"/>
            <a:ext cx="9144000" cy="546008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5367">
            <a:off x="5613590" y="4257795"/>
            <a:ext cx="899669" cy="752960"/>
          </a:xfrm>
          <a:prstGeom prst="rect">
            <a:avLst/>
          </a:prstGeom>
          <a:effectLst/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4456">
            <a:off x="6048825" y="5002511"/>
            <a:ext cx="899669" cy="75296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22133"/>
            <a:ext cx="2944374" cy="393192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7298">
            <a:off x="3456362" y="3191758"/>
            <a:ext cx="3905454" cy="3916088"/>
          </a:xfrm>
          <a:prstGeom prst="rect">
            <a:avLst/>
          </a:prstGeom>
        </p:spPr>
      </p:pic>
      <p:pic>
        <p:nvPicPr>
          <p:cNvPr id="20" name="Espace réservé du contenu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0" y="6554451"/>
            <a:ext cx="1369118" cy="21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09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bg1"/>
            </a:gs>
            <a:gs pos="100000">
              <a:srgbClr val="1AA9B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3"/>
          <a:srcRect l="15227" t="12603"/>
          <a:stretch/>
        </p:blipFill>
        <p:spPr>
          <a:xfrm>
            <a:off x="-36512" y="-2287"/>
            <a:ext cx="9180512" cy="684912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Forme libre 10"/>
          <p:cNvSpPr/>
          <p:nvPr/>
        </p:nvSpPr>
        <p:spPr>
          <a:xfrm>
            <a:off x="-99682" y="301439"/>
            <a:ext cx="4392488" cy="1214562"/>
          </a:xfrm>
          <a:custGeom>
            <a:avLst/>
            <a:gdLst>
              <a:gd name="connsiteX0" fmla="*/ 15499 w 5424407"/>
              <a:gd name="connsiteY0" fmla="*/ 650929 h 898902"/>
              <a:gd name="connsiteX1" fmla="*/ 15499 w 5424407"/>
              <a:gd name="connsiteY1" fmla="*/ 30996 h 898902"/>
              <a:gd name="connsiteX2" fmla="*/ 2495227 w 5424407"/>
              <a:gd name="connsiteY2" fmla="*/ 0 h 898902"/>
              <a:gd name="connsiteX3" fmla="*/ 5160936 w 5424407"/>
              <a:gd name="connsiteY3" fmla="*/ 15498 h 898902"/>
              <a:gd name="connsiteX4" fmla="*/ 5424407 w 5424407"/>
              <a:gd name="connsiteY4" fmla="*/ 309966 h 898902"/>
              <a:gd name="connsiteX5" fmla="*/ 5300421 w 5424407"/>
              <a:gd name="connsiteY5" fmla="*/ 728420 h 898902"/>
              <a:gd name="connsiteX6" fmla="*/ 2929180 w 5424407"/>
              <a:gd name="connsiteY6" fmla="*/ 712922 h 898902"/>
              <a:gd name="connsiteX7" fmla="*/ 15499 w 5424407"/>
              <a:gd name="connsiteY7" fmla="*/ 898902 h 898902"/>
              <a:gd name="connsiteX8" fmla="*/ 0 w 5424407"/>
              <a:gd name="connsiteY8" fmla="*/ 557939 h 89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4407" h="898902">
                <a:moveTo>
                  <a:pt x="15499" y="650929"/>
                </a:moveTo>
                <a:lnTo>
                  <a:pt x="15499" y="30996"/>
                </a:lnTo>
                <a:lnTo>
                  <a:pt x="2495227" y="0"/>
                </a:lnTo>
                <a:lnTo>
                  <a:pt x="5160936" y="15498"/>
                </a:lnTo>
                <a:lnTo>
                  <a:pt x="5424407" y="309966"/>
                </a:lnTo>
                <a:lnTo>
                  <a:pt x="5300421" y="728420"/>
                </a:lnTo>
                <a:lnTo>
                  <a:pt x="2929180" y="712922"/>
                </a:lnTo>
                <a:lnTo>
                  <a:pt x="15499" y="898902"/>
                </a:lnTo>
                <a:lnTo>
                  <a:pt x="0" y="557939"/>
                </a:lnTo>
              </a:path>
            </a:pathLst>
          </a:custGeom>
          <a:solidFill>
            <a:srgbClr val="C8D02D"/>
          </a:solidFill>
          <a:ln w="38100">
            <a:solidFill>
              <a:srgbClr val="104C6C"/>
            </a:solidFill>
            <a:prstDash val="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79512" y="380847"/>
            <a:ext cx="4392488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Mise en situation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36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rman Beauty" panose="02000500000000000000" pitchFamily="2" charset="0"/>
              </a:rPr>
              <a:t>Ton</a:t>
            </a:r>
            <a:r>
              <a:rPr kumimoji="0" lang="fr-CA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erman Beauty" panose="02000500000000000000" pitchFamily="2" charset="0"/>
                <a:ea typeface="+mn-ea"/>
                <a:cs typeface="+mn-cs"/>
              </a:rPr>
              <a:t> défi</a:t>
            </a:r>
            <a:endParaRPr kumimoji="0" lang="fr-C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erman Beauty" panose="02000500000000000000" pitchFamily="2" charset="0"/>
              <a:ea typeface="+mn-ea"/>
              <a:cs typeface="+mn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877272"/>
            <a:ext cx="888236" cy="76439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35307" y="1696962"/>
            <a:ext cx="7273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400" dirty="0" smtClean="0">
                <a:solidFill>
                  <a:srgbClr val="104C6C"/>
                </a:solidFill>
                <a:latin typeface="German Beauty" panose="02000500000000000000" pitchFamily="2" charset="0"/>
              </a:rPr>
              <a:t>L’objet de départ </a:t>
            </a:r>
            <a:r>
              <a:rPr lang="fr-CA" sz="2400" dirty="0">
                <a:solidFill>
                  <a:srgbClr val="104C6C"/>
                </a:solidFill>
                <a:latin typeface="German Beauty" panose="02000500000000000000" pitchFamily="2" charset="0"/>
              </a:rPr>
              <a:t>suivant doit être déposé dans </a:t>
            </a:r>
            <a:r>
              <a:rPr lang="fr-CA" sz="2400" dirty="0" smtClean="0">
                <a:solidFill>
                  <a:srgbClr val="104C6C"/>
                </a:solidFill>
                <a:latin typeface="German Beauty" panose="02000500000000000000" pitchFamily="2" charset="0"/>
              </a:rPr>
              <a:t>le prototype </a:t>
            </a:r>
            <a:r>
              <a:rPr lang="fr-CA" sz="2400" dirty="0">
                <a:solidFill>
                  <a:srgbClr val="104C6C"/>
                </a:solidFill>
                <a:latin typeface="German Beauty" panose="02000500000000000000" pitchFamily="2" charset="0"/>
              </a:rPr>
              <a:t>avant d’y déposer les </a:t>
            </a:r>
            <a:r>
              <a:rPr lang="fr-CA" sz="2400" dirty="0" smtClean="0">
                <a:solidFill>
                  <a:srgbClr val="104C6C"/>
                </a:solidFill>
                <a:latin typeface="German Beauty" panose="02000500000000000000" pitchFamily="2" charset="0"/>
              </a:rPr>
              <a:t>billes…</a:t>
            </a:r>
            <a:endParaRPr lang="fr-CA" sz="2400" dirty="0">
              <a:solidFill>
                <a:srgbClr val="104C6C"/>
              </a:solidFill>
              <a:latin typeface="German Beauty" panose="02000500000000000000" pitchFamily="2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443580" y="2683664"/>
            <a:ext cx="2540957" cy="2281476"/>
          </a:xfrm>
          <a:prstGeom prst="roundRect">
            <a:avLst/>
          </a:prstGeom>
          <a:solidFill>
            <a:srgbClr val="FED21F">
              <a:alpha val="74000"/>
            </a:srgbClr>
          </a:solidFill>
          <a:ln w="28575">
            <a:solidFill>
              <a:srgbClr val="A7870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CA" sz="2000" b="1" dirty="0" smtClean="0">
                <a:latin typeface="ITC Avant Garde Gothic" panose="02000503000000000000" pitchFamily="50" charset="0"/>
              </a:rPr>
              <a:t>2</a:t>
            </a:r>
            <a:r>
              <a:rPr lang="fr-CA" sz="2000" b="1" baseline="30000" dirty="0" smtClean="0">
                <a:latin typeface="ITC Avant Garde Gothic" panose="02000503000000000000" pitchFamily="50" charset="0"/>
              </a:rPr>
              <a:t>e</a:t>
            </a:r>
            <a:r>
              <a:rPr lang="fr-CA" sz="2000" b="1" dirty="0" smtClean="0">
                <a:latin typeface="ITC Avant Garde Gothic" panose="02000503000000000000" pitchFamily="50" charset="0"/>
              </a:rPr>
              <a:t> cycle</a:t>
            </a:r>
            <a:endParaRPr lang="fr-CA" sz="2000" b="1" dirty="0">
              <a:latin typeface="ITC Avant Garde Gothic" panose="02000503000000000000" pitchFamily="50" charset="0"/>
            </a:endParaRPr>
          </a:p>
          <a:p>
            <a:r>
              <a:rPr lang="fr-CA" dirty="0" smtClean="0">
                <a:latin typeface="ITC Avant Garde Gothic" panose="02000503000000000000" pitchFamily="50" charset="0"/>
              </a:rPr>
              <a:t>Balle de ping-pong</a:t>
            </a:r>
          </a:p>
          <a:p>
            <a:endParaRPr lang="fr-CA" dirty="0">
              <a:latin typeface="ITC Avant Garde Gothic" panose="02000503000000000000" pitchFamily="50" charset="0"/>
            </a:endParaRPr>
          </a:p>
          <a:p>
            <a:endParaRPr lang="fr-CA" dirty="0" smtClean="0">
              <a:latin typeface="ITC Avant Garde Gothic" panose="02000503000000000000" pitchFamily="50" charset="0"/>
            </a:endParaRPr>
          </a:p>
          <a:p>
            <a:endParaRPr lang="fr-CA" dirty="0">
              <a:latin typeface="ITC Avant Garde Gothic" panose="02000503000000000000" pitchFamily="50" charset="0"/>
            </a:endParaRPr>
          </a:p>
          <a:p>
            <a:endParaRPr lang="fr-CA" dirty="0" smtClean="0">
              <a:latin typeface="ITC Avant Garde Gothic" panose="02000503000000000000" pitchFamily="50" charset="0"/>
            </a:endParaRPr>
          </a:p>
          <a:p>
            <a:endParaRPr lang="fr-CA" dirty="0" smtClean="0">
              <a:latin typeface="ITC Avant Garde Gothic" panose="02000503000000000000" pitchFamily="50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562" y="3612647"/>
            <a:ext cx="1229122" cy="1229122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4788024" y="2705120"/>
            <a:ext cx="2628309" cy="2281476"/>
          </a:xfrm>
          <a:prstGeom prst="roundRect">
            <a:avLst/>
          </a:prstGeom>
          <a:solidFill>
            <a:srgbClr val="FED21F">
              <a:alpha val="76000"/>
            </a:srgbClr>
          </a:solidFill>
          <a:ln w="28575">
            <a:solidFill>
              <a:srgbClr val="A7870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latin typeface="ITC Avant Garde Gothic" panose="02000503000000000000" pitchFamily="50" charset="0"/>
              </a:rPr>
              <a:t>3</a:t>
            </a:r>
            <a:r>
              <a:rPr lang="fr-CA" sz="2000" b="1" baseline="30000" dirty="0" smtClean="0">
                <a:latin typeface="ITC Avant Garde Gothic" panose="02000503000000000000" pitchFamily="50" charset="0"/>
              </a:rPr>
              <a:t>e</a:t>
            </a:r>
            <a:r>
              <a:rPr lang="fr-CA" sz="2000" b="1" dirty="0" smtClean="0">
                <a:latin typeface="ITC Avant Garde Gothic" panose="02000503000000000000" pitchFamily="50" charset="0"/>
              </a:rPr>
              <a:t> cycle</a:t>
            </a:r>
            <a:endParaRPr lang="fr-CA" sz="2000" b="1" dirty="0">
              <a:latin typeface="ITC Avant Garde Gothic" panose="02000503000000000000" pitchFamily="50" charset="0"/>
            </a:endParaRPr>
          </a:p>
          <a:p>
            <a:pPr algn="ctr"/>
            <a:r>
              <a:rPr lang="fr-CA" dirty="0" smtClean="0">
                <a:latin typeface="ITC Avant Garde Gothic" panose="02000503000000000000" pitchFamily="50" charset="0"/>
              </a:rPr>
              <a:t>Balle de tennis</a:t>
            </a:r>
          </a:p>
          <a:p>
            <a:endParaRPr lang="fr-CA" dirty="0">
              <a:latin typeface="ITC Avant Garde Gothic" panose="02000503000000000000" pitchFamily="50" charset="0"/>
            </a:endParaRPr>
          </a:p>
          <a:p>
            <a:endParaRPr lang="fr-CA" dirty="0" smtClean="0">
              <a:latin typeface="ITC Avant Garde Gothic" panose="02000503000000000000" pitchFamily="50" charset="0"/>
            </a:endParaRPr>
          </a:p>
          <a:p>
            <a:endParaRPr lang="fr-CA" dirty="0">
              <a:latin typeface="ITC Avant Garde Gothic" panose="02000503000000000000" pitchFamily="50" charset="0"/>
            </a:endParaRPr>
          </a:p>
          <a:p>
            <a:endParaRPr lang="fr-CA" dirty="0" smtClean="0">
              <a:latin typeface="ITC Avant Garde Gothic" panose="02000503000000000000" pitchFamily="50" charset="0"/>
            </a:endParaRPr>
          </a:p>
          <a:p>
            <a:endParaRPr lang="fr-CA" dirty="0" smtClean="0">
              <a:latin typeface="ITC Avant Garde Gothic" panose="02000503000000000000" pitchFamily="50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9" y="3662365"/>
            <a:ext cx="1188337" cy="1196752"/>
          </a:xfrm>
          <a:prstGeom prst="rect">
            <a:avLst/>
          </a:prstGeom>
        </p:spPr>
      </p:pic>
      <p:pic>
        <p:nvPicPr>
          <p:cNvPr id="28" name="Espace réservé du contenu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0" y="6554451"/>
            <a:ext cx="1369118" cy="21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79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bg1"/>
            </a:gs>
            <a:gs pos="100000">
              <a:srgbClr val="1AA9B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3"/>
          <a:srcRect l="15227" t="12603"/>
          <a:stretch/>
        </p:blipFill>
        <p:spPr>
          <a:xfrm>
            <a:off x="-36512" y="-2287"/>
            <a:ext cx="9180512" cy="684912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Forme libre 10"/>
          <p:cNvSpPr/>
          <p:nvPr/>
        </p:nvSpPr>
        <p:spPr>
          <a:xfrm>
            <a:off x="-99682" y="301439"/>
            <a:ext cx="4392488" cy="1214562"/>
          </a:xfrm>
          <a:custGeom>
            <a:avLst/>
            <a:gdLst>
              <a:gd name="connsiteX0" fmla="*/ 15499 w 5424407"/>
              <a:gd name="connsiteY0" fmla="*/ 650929 h 898902"/>
              <a:gd name="connsiteX1" fmla="*/ 15499 w 5424407"/>
              <a:gd name="connsiteY1" fmla="*/ 30996 h 898902"/>
              <a:gd name="connsiteX2" fmla="*/ 2495227 w 5424407"/>
              <a:gd name="connsiteY2" fmla="*/ 0 h 898902"/>
              <a:gd name="connsiteX3" fmla="*/ 5160936 w 5424407"/>
              <a:gd name="connsiteY3" fmla="*/ 15498 h 898902"/>
              <a:gd name="connsiteX4" fmla="*/ 5424407 w 5424407"/>
              <a:gd name="connsiteY4" fmla="*/ 309966 h 898902"/>
              <a:gd name="connsiteX5" fmla="*/ 5300421 w 5424407"/>
              <a:gd name="connsiteY5" fmla="*/ 728420 h 898902"/>
              <a:gd name="connsiteX6" fmla="*/ 2929180 w 5424407"/>
              <a:gd name="connsiteY6" fmla="*/ 712922 h 898902"/>
              <a:gd name="connsiteX7" fmla="*/ 15499 w 5424407"/>
              <a:gd name="connsiteY7" fmla="*/ 898902 h 898902"/>
              <a:gd name="connsiteX8" fmla="*/ 0 w 5424407"/>
              <a:gd name="connsiteY8" fmla="*/ 557939 h 89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4407" h="898902">
                <a:moveTo>
                  <a:pt x="15499" y="650929"/>
                </a:moveTo>
                <a:lnTo>
                  <a:pt x="15499" y="30996"/>
                </a:lnTo>
                <a:lnTo>
                  <a:pt x="2495227" y="0"/>
                </a:lnTo>
                <a:lnTo>
                  <a:pt x="5160936" y="15498"/>
                </a:lnTo>
                <a:lnTo>
                  <a:pt x="5424407" y="309966"/>
                </a:lnTo>
                <a:lnTo>
                  <a:pt x="5300421" y="728420"/>
                </a:lnTo>
                <a:lnTo>
                  <a:pt x="2929180" y="712922"/>
                </a:lnTo>
                <a:lnTo>
                  <a:pt x="15499" y="898902"/>
                </a:lnTo>
                <a:lnTo>
                  <a:pt x="0" y="557939"/>
                </a:lnTo>
              </a:path>
            </a:pathLst>
          </a:custGeom>
          <a:solidFill>
            <a:srgbClr val="C8D02D"/>
          </a:solidFill>
          <a:ln w="38100">
            <a:solidFill>
              <a:srgbClr val="104C6C"/>
            </a:solidFill>
            <a:prstDash val="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79512" y="380847"/>
            <a:ext cx="4392488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Mise en situation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36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rman Beauty" panose="02000500000000000000" pitchFamily="2" charset="0"/>
              </a:rPr>
              <a:t>Ton</a:t>
            </a:r>
            <a:r>
              <a:rPr kumimoji="0" lang="fr-CA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erman Beauty" panose="02000500000000000000" pitchFamily="2" charset="0"/>
                <a:ea typeface="+mn-ea"/>
                <a:cs typeface="+mn-cs"/>
              </a:rPr>
              <a:t> défi</a:t>
            </a:r>
            <a:endParaRPr kumimoji="0" lang="fr-C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erman Beauty" panose="02000500000000000000" pitchFamily="2" charset="0"/>
              <a:ea typeface="+mn-ea"/>
              <a:cs typeface="+mn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877272"/>
            <a:ext cx="888236" cy="76439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73433" y="1740717"/>
            <a:ext cx="75971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400" dirty="0" smtClean="0">
                <a:solidFill>
                  <a:srgbClr val="104C6C"/>
                </a:solidFill>
                <a:latin typeface="German Beauty" panose="02000500000000000000" pitchFamily="2" charset="0"/>
              </a:rPr>
              <a:t>La base de l’embarcation doit être fabriquée à partir …</a:t>
            </a:r>
            <a:endParaRPr lang="fr-CA" sz="2400" dirty="0">
              <a:solidFill>
                <a:srgbClr val="104C6C"/>
              </a:solidFill>
              <a:latin typeface="German Beauty" panose="02000500000000000000" pitchFamily="2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743887" y="2427098"/>
            <a:ext cx="3860887" cy="3234928"/>
          </a:xfrm>
          <a:prstGeom prst="roundRect">
            <a:avLst/>
          </a:prstGeom>
          <a:solidFill>
            <a:srgbClr val="FED21F">
              <a:alpha val="74000"/>
            </a:srgbClr>
          </a:solidFill>
          <a:ln w="28575">
            <a:solidFill>
              <a:srgbClr val="A7870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CA" sz="2000" b="1" dirty="0">
                <a:latin typeface="ITC Avant Garde Gothic" panose="02000503000000000000" pitchFamily="50" charset="0"/>
              </a:rPr>
              <a:t>d</a:t>
            </a:r>
            <a:r>
              <a:rPr lang="fr-CA" sz="2000" b="1" dirty="0" smtClean="0">
                <a:latin typeface="ITC Avant Garde Gothic" panose="02000503000000000000" pitchFamily="50" charset="0"/>
              </a:rPr>
              <a:t>’une feuille de plastique</a:t>
            </a:r>
          </a:p>
          <a:p>
            <a:pPr algn="ctr"/>
            <a:r>
              <a:rPr lang="fr-CA" sz="2000" dirty="0" smtClean="0">
                <a:latin typeface="ITC Avant Garde Gothic" panose="02000503000000000000" pitchFamily="50" charset="0"/>
              </a:rPr>
              <a:t>(de 25 cm x 25 cm)</a:t>
            </a:r>
            <a:endParaRPr lang="fr-CA" sz="2000" dirty="0">
              <a:latin typeface="ITC Avant Garde Gothic" panose="02000503000000000000" pitchFamily="50" charset="0"/>
            </a:endParaRPr>
          </a:p>
          <a:p>
            <a:endParaRPr lang="fr-CA" dirty="0">
              <a:latin typeface="ITC Avant Garde Gothic" panose="02000503000000000000" pitchFamily="50" charset="0"/>
            </a:endParaRPr>
          </a:p>
          <a:p>
            <a:endParaRPr lang="fr-CA" dirty="0" smtClean="0">
              <a:latin typeface="ITC Avant Garde Gothic" panose="02000503000000000000" pitchFamily="50" charset="0"/>
            </a:endParaRPr>
          </a:p>
          <a:p>
            <a:endParaRPr lang="fr-CA" dirty="0" smtClean="0">
              <a:latin typeface="ITC Avant Garde Gothic" panose="02000503000000000000" pitchFamily="50" charset="0"/>
            </a:endParaRPr>
          </a:p>
          <a:p>
            <a:endParaRPr lang="fr-CA" dirty="0" smtClean="0">
              <a:latin typeface="ITC Avant Garde Gothic" panose="02000503000000000000" pitchFamily="50" charset="0"/>
            </a:endParaRPr>
          </a:p>
          <a:p>
            <a:endParaRPr lang="fr-CA" dirty="0">
              <a:latin typeface="ITC Avant Garde Gothic" panose="02000503000000000000" pitchFamily="50" charset="0"/>
            </a:endParaRPr>
          </a:p>
          <a:p>
            <a:endParaRPr lang="fr-CA" dirty="0">
              <a:latin typeface="ITC Avant Garde Gothic" panose="02000503000000000000" pitchFamily="50" charset="0"/>
            </a:endParaRPr>
          </a:p>
          <a:p>
            <a:endParaRPr lang="fr-CA" dirty="0" smtClean="0">
              <a:latin typeface="ITC Avant Garde Gothic" panose="02000503000000000000" pitchFamily="50" charset="0"/>
            </a:endParaRPr>
          </a:p>
          <a:p>
            <a:endParaRPr lang="fr-CA" dirty="0" smtClean="0">
              <a:latin typeface="ITC Avant Garde Gothic" panose="02000503000000000000" pitchFamily="50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3306120" y="3356992"/>
            <a:ext cx="2736417" cy="2160240"/>
            <a:chOff x="3306120" y="3356992"/>
            <a:chExt cx="2736417" cy="2160240"/>
          </a:xfrm>
        </p:grpSpPr>
        <p:sp>
          <p:nvSpPr>
            <p:cNvPr id="8" name="Rectangle à coins arrondis 7"/>
            <p:cNvSpPr/>
            <p:nvPr/>
          </p:nvSpPr>
          <p:spPr>
            <a:xfrm>
              <a:off x="3362995" y="3356992"/>
              <a:ext cx="2622666" cy="2160240"/>
            </a:xfrm>
            <a:prstGeom prst="roundRect">
              <a:avLst/>
            </a:prstGeom>
            <a:solidFill>
              <a:schemeClr val="bg1"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6120" y="3501008"/>
              <a:ext cx="2736417" cy="1824278"/>
            </a:xfrm>
            <a:prstGeom prst="rect">
              <a:avLst/>
            </a:prstGeom>
          </p:spPr>
        </p:pic>
      </p:grpSp>
      <p:pic>
        <p:nvPicPr>
          <p:cNvPr id="16" name="Espace réservé du contenu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0" y="6554451"/>
            <a:ext cx="1369118" cy="21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517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bg1"/>
            </a:gs>
            <a:gs pos="100000">
              <a:srgbClr val="1AA9B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3"/>
          <a:srcRect l="15227" t="12603"/>
          <a:stretch/>
        </p:blipFill>
        <p:spPr>
          <a:xfrm>
            <a:off x="-36512" y="-2287"/>
            <a:ext cx="9180512" cy="684912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944" y="225815"/>
            <a:ext cx="1296144" cy="1114230"/>
          </a:xfrm>
          <a:prstGeom prst="rect">
            <a:avLst/>
          </a:prstGeom>
        </p:spPr>
      </p:pic>
      <p:sp>
        <p:nvSpPr>
          <p:cNvPr id="2" name="Rectangle à coins arrondis 1"/>
          <p:cNvSpPr/>
          <p:nvPr/>
        </p:nvSpPr>
        <p:spPr>
          <a:xfrm>
            <a:off x="328056" y="2293082"/>
            <a:ext cx="7727633" cy="4051850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54573" y="2272727"/>
            <a:ext cx="1052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4400" b="1" i="1" noProof="0" dirty="0" smtClean="0">
                <a:solidFill>
                  <a:srgbClr val="6FBBC3"/>
                </a:solidFill>
                <a:latin typeface="Brady Bunch Remastered" panose="020B0600020202020204" pitchFamily="34" charset="0"/>
              </a:rPr>
              <a:t>2</a:t>
            </a:r>
            <a:r>
              <a:rPr kumimoji="0" lang="fr-CA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FBBC3"/>
                </a:solidFill>
                <a:effectLst/>
                <a:uLnTx/>
                <a:uFillTx/>
                <a:latin typeface="Brady Bunch Remastered" panose="020B0600020202020204" pitchFamily="34" charset="0"/>
                <a:ea typeface="+mn-ea"/>
                <a:cs typeface="+mn-cs"/>
              </a:rPr>
              <a:t>.1.</a:t>
            </a:r>
            <a:endParaRPr kumimoji="0" lang="fr-CA" sz="4400" b="1" i="1" u="none" strike="noStrike" kern="1200" cap="none" spc="0" normalizeH="0" baseline="0" noProof="0" dirty="0">
              <a:ln>
                <a:noFill/>
              </a:ln>
              <a:solidFill>
                <a:srgbClr val="6FBBC3"/>
              </a:solidFill>
              <a:effectLst/>
              <a:uLnTx/>
              <a:uFillTx/>
              <a:latin typeface="Brady Bunch Remastered" panose="020B0600020202020204" pitchFamily="34" charset="0"/>
              <a:ea typeface="+mn-ea"/>
              <a:cs typeface="+mn-c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28056" y="1593140"/>
            <a:ext cx="8420408" cy="510778"/>
          </a:xfrm>
          <a:prstGeom prst="roundRect">
            <a:avLst/>
          </a:prstGeom>
          <a:solidFill>
            <a:srgbClr val="104C6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C Avant Garde Gothic" panose="02000503000000000000" pitchFamily="50" charset="0"/>
                <a:ea typeface="+mn-ea"/>
                <a:cs typeface="Arial" panose="020B0604020202020204" pitchFamily="34" charset="0"/>
              </a:rPr>
              <a:t>Résumé* </a:t>
            </a: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C Avant Garde Gothic" panose="02000503000000000000" pitchFamily="50" charset="0"/>
                <a:ea typeface="+mn-ea"/>
                <a:cs typeface="Arial" panose="020B0604020202020204" pitchFamily="34" charset="0"/>
              </a:rPr>
              <a:t>des règlements - </a:t>
            </a:r>
            <a:r>
              <a:rPr kumimoji="0" lang="fr-C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C Avant Garde Gothic" panose="02000503000000000000" pitchFamily="50" charset="0"/>
                <a:ea typeface="+mn-ea"/>
                <a:cs typeface="Arial" panose="020B0604020202020204" pitchFamily="34" charset="0"/>
              </a:rPr>
              <a:t>Conception</a:t>
            </a:r>
            <a:endParaRPr kumimoji="0" lang="fr-C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C Avant Garde Gothic" panose="02000503000000000000" pitchFamily="50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54573" y="3350605"/>
            <a:ext cx="1052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4400" b="1" i="1" dirty="0" smtClean="0">
                <a:solidFill>
                  <a:srgbClr val="6FBBC3"/>
                </a:solidFill>
                <a:latin typeface="Brady Bunch Remastered" panose="020B0600020202020204" pitchFamily="34" charset="0"/>
              </a:rPr>
              <a:t>2.2.</a:t>
            </a:r>
            <a:endParaRPr kumimoji="0" lang="fr-CA" sz="4400" b="1" i="1" u="none" strike="noStrike" kern="1200" cap="none" spc="0" normalizeH="0" baseline="0" noProof="0" dirty="0">
              <a:ln>
                <a:noFill/>
              </a:ln>
              <a:solidFill>
                <a:srgbClr val="6FBBC3"/>
              </a:solidFill>
              <a:effectLst/>
              <a:uLnTx/>
              <a:uFillTx/>
              <a:latin typeface="Brady Bunch Remastered" panose="020B0600020202020204" pitchFamily="34" charset="0"/>
              <a:ea typeface="+mn-ea"/>
              <a:cs typeface="+mn-cs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54573" y="4624700"/>
            <a:ext cx="1052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4400" b="1" i="1" noProof="0" dirty="0" smtClean="0">
                <a:solidFill>
                  <a:srgbClr val="6FBBC3"/>
                </a:solidFill>
                <a:latin typeface="Brady Bunch Remastered" panose="020B0600020202020204" pitchFamily="34" charset="0"/>
              </a:rPr>
              <a:t>2.4.</a:t>
            </a:r>
            <a:endParaRPr kumimoji="0" lang="fr-CA" sz="4400" b="1" i="1" u="none" strike="noStrike" kern="1200" cap="none" spc="0" normalizeH="0" baseline="0" noProof="0" dirty="0">
              <a:ln>
                <a:noFill/>
              </a:ln>
              <a:solidFill>
                <a:srgbClr val="6FBBC3"/>
              </a:solidFill>
              <a:effectLst/>
              <a:uLnTx/>
              <a:uFillTx/>
              <a:latin typeface="Brady Bunch Remastered" panose="020B0600020202020204" pitchFamily="34" charset="0"/>
              <a:ea typeface="+mn-ea"/>
              <a:cs typeface="+mn-cs"/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4587200" y="1848529"/>
            <a:ext cx="4906857" cy="4952584"/>
            <a:chOff x="6354226" y="197855"/>
            <a:chExt cx="5350621" cy="5430528"/>
          </a:xfrm>
        </p:grpSpPr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673" b="97515" l="2142" r="7182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106" y="415851"/>
              <a:ext cx="4625741" cy="5212532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358">
              <a:off x="7332079" y="197855"/>
              <a:ext cx="2990118" cy="1495059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31" r="36532" b="41721"/>
            <a:stretch/>
          </p:blipFill>
          <p:spPr>
            <a:xfrm rot="17896147">
              <a:off x="6627359" y="791701"/>
              <a:ext cx="951632" cy="1497898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55427">
              <a:off x="9590381" y="3675678"/>
              <a:ext cx="1930568" cy="1367051"/>
            </a:xfrm>
            <a:prstGeom prst="rect">
              <a:avLst/>
            </a:prstGeom>
          </p:spPr>
        </p:pic>
      </p:grpSp>
      <p:sp>
        <p:nvSpPr>
          <p:cNvPr id="32" name="Rectangle 31"/>
          <p:cNvSpPr/>
          <p:nvPr/>
        </p:nvSpPr>
        <p:spPr>
          <a:xfrm>
            <a:off x="1369894" y="2458579"/>
            <a:ext cx="357734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CA" sz="1400" dirty="0" smtClean="0">
                <a:latin typeface="ITC Avant Garde Gothic" panose="02000503000000000000" pitchFamily="50" charset="0"/>
              </a:rPr>
              <a:t>L’équipe </a:t>
            </a:r>
            <a:r>
              <a:rPr lang="fr-CA" sz="1400" dirty="0">
                <a:latin typeface="ITC Avant Garde Gothic" panose="02000503000000000000" pitchFamily="50" charset="0"/>
              </a:rPr>
              <a:t>peut utiliser uniquement les matériaux identifiés dans l’encadré ci-contre.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369894" y="3561171"/>
            <a:ext cx="357734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CA" sz="1400" dirty="0" smtClean="0">
                <a:latin typeface="ITC Avant Garde Gothic" panose="02000503000000000000" pitchFamily="50" charset="0"/>
                <a:cs typeface="DIN Pro Light" panose="020B0504020101010102" pitchFamily="34" charset="0"/>
              </a:rPr>
              <a:t>Le </a:t>
            </a:r>
            <a:r>
              <a:rPr lang="fr-CA" sz="1400" dirty="0">
                <a:latin typeface="ITC Avant Garde Gothic" panose="02000503000000000000" pitchFamily="50" charset="0"/>
                <a:cs typeface="DIN Pro Light" panose="020B0504020101010102" pitchFamily="34" charset="0"/>
              </a:rPr>
              <a:t>prototype doit avoir une longueur maximale de 30 cm et une largeur maximale de 15 cm.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369894" y="4814897"/>
            <a:ext cx="4125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CA" sz="1400" dirty="0" smtClean="0">
                <a:latin typeface="ITC Avant Garde Gothic" panose="02000503000000000000" pitchFamily="50" charset="0"/>
                <a:cs typeface="DIN Pro Light" panose="020B0504020101010102" pitchFamily="34" charset="0"/>
              </a:rPr>
              <a:t>L’aire </a:t>
            </a:r>
            <a:r>
              <a:rPr lang="fr-CA" sz="1400" dirty="0">
                <a:latin typeface="ITC Avant Garde Gothic" panose="02000503000000000000" pitchFamily="50" charset="0"/>
                <a:cs typeface="DIN Pro Light" panose="020B0504020101010102" pitchFamily="34" charset="0"/>
              </a:rPr>
              <a:t>de jeu est un bac transparent. Il doit y avoir 10 cm d’eau dans le bac. Aucune partie du prototype ne soit s’appuyer sur le bac.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-72659" y="6592474"/>
            <a:ext cx="90620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000" b="1" i="1" dirty="0" smtClean="0">
                <a:latin typeface="ITC Avant Garde Gothic" panose="02000503000000000000" pitchFamily="50" charset="0"/>
              </a:rPr>
              <a:t>*ATTENTION, cette présentation mentionne uniquement quelques-uns des règlements. Consultez le site web pour le document complet!</a:t>
            </a:r>
            <a:endParaRPr lang="fr-CA" sz="1000" b="1" i="1" dirty="0">
              <a:latin typeface="ITC Avant Garde Gothic" panose="02000503000000000000" pitchFamily="50" charset="0"/>
            </a:endParaRPr>
          </a:p>
        </p:txBody>
      </p:sp>
      <p:sp>
        <p:nvSpPr>
          <p:cNvPr id="39" name="Forme libre 38"/>
          <p:cNvSpPr/>
          <p:nvPr/>
        </p:nvSpPr>
        <p:spPr>
          <a:xfrm>
            <a:off x="-99682" y="301439"/>
            <a:ext cx="6014452" cy="1214562"/>
          </a:xfrm>
          <a:custGeom>
            <a:avLst/>
            <a:gdLst>
              <a:gd name="connsiteX0" fmla="*/ 15499 w 5424407"/>
              <a:gd name="connsiteY0" fmla="*/ 650929 h 898902"/>
              <a:gd name="connsiteX1" fmla="*/ 15499 w 5424407"/>
              <a:gd name="connsiteY1" fmla="*/ 30996 h 898902"/>
              <a:gd name="connsiteX2" fmla="*/ 2495227 w 5424407"/>
              <a:gd name="connsiteY2" fmla="*/ 0 h 898902"/>
              <a:gd name="connsiteX3" fmla="*/ 5160936 w 5424407"/>
              <a:gd name="connsiteY3" fmla="*/ 15498 h 898902"/>
              <a:gd name="connsiteX4" fmla="*/ 5424407 w 5424407"/>
              <a:gd name="connsiteY4" fmla="*/ 309966 h 898902"/>
              <a:gd name="connsiteX5" fmla="*/ 5300421 w 5424407"/>
              <a:gd name="connsiteY5" fmla="*/ 728420 h 898902"/>
              <a:gd name="connsiteX6" fmla="*/ 2929180 w 5424407"/>
              <a:gd name="connsiteY6" fmla="*/ 712922 h 898902"/>
              <a:gd name="connsiteX7" fmla="*/ 15499 w 5424407"/>
              <a:gd name="connsiteY7" fmla="*/ 898902 h 898902"/>
              <a:gd name="connsiteX8" fmla="*/ 0 w 5424407"/>
              <a:gd name="connsiteY8" fmla="*/ 557939 h 89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4407" h="898902">
                <a:moveTo>
                  <a:pt x="15499" y="650929"/>
                </a:moveTo>
                <a:lnTo>
                  <a:pt x="15499" y="30996"/>
                </a:lnTo>
                <a:lnTo>
                  <a:pt x="2495227" y="0"/>
                </a:lnTo>
                <a:lnTo>
                  <a:pt x="5160936" y="15498"/>
                </a:lnTo>
                <a:lnTo>
                  <a:pt x="5424407" y="309966"/>
                </a:lnTo>
                <a:lnTo>
                  <a:pt x="5300421" y="728420"/>
                </a:lnTo>
                <a:lnTo>
                  <a:pt x="2929180" y="712922"/>
                </a:lnTo>
                <a:lnTo>
                  <a:pt x="15499" y="898902"/>
                </a:lnTo>
                <a:lnTo>
                  <a:pt x="0" y="557939"/>
                </a:lnTo>
              </a:path>
            </a:pathLst>
          </a:custGeom>
          <a:solidFill>
            <a:srgbClr val="C8D02D"/>
          </a:solidFill>
          <a:ln w="38100">
            <a:solidFill>
              <a:srgbClr val="104C6C"/>
            </a:solidFill>
            <a:prstDash val="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179512" y="380847"/>
            <a:ext cx="5327148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Mise en situation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erman Beauty" panose="02000500000000000000" pitchFamily="2" charset="0"/>
                <a:ea typeface="+mn-ea"/>
                <a:cs typeface="+mn-cs"/>
              </a:rPr>
              <a:t>Larguons les amarres!</a:t>
            </a:r>
            <a:endParaRPr kumimoji="0" lang="fr-C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erman Beauty" panose="02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913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6" grpId="0" animBg="1"/>
      <p:bldP spid="15" grpId="0"/>
      <p:bldP spid="25" grpId="0"/>
      <p:bldP spid="32" grpId="0"/>
      <p:bldP spid="33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bg1"/>
            </a:gs>
            <a:gs pos="100000">
              <a:srgbClr val="1AA9B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3"/>
          <a:srcRect l="15227" t="12603"/>
          <a:stretch/>
        </p:blipFill>
        <p:spPr>
          <a:xfrm>
            <a:off x="-36512" y="-2287"/>
            <a:ext cx="9180512" cy="684912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940" y="201464"/>
            <a:ext cx="1296144" cy="1114230"/>
          </a:xfrm>
          <a:prstGeom prst="rect">
            <a:avLst/>
          </a:prstGeom>
        </p:spPr>
      </p:pic>
      <p:sp>
        <p:nvSpPr>
          <p:cNvPr id="2" name="Rectangle à coins arrondis 1"/>
          <p:cNvSpPr/>
          <p:nvPr/>
        </p:nvSpPr>
        <p:spPr>
          <a:xfrm>
            <a:off x="328056" y="2199798"/>
            <a:ext cx="8376858" cy="3343993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54573" y="2179443"/>
            <a:ext cx="1052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4400" b="1" i="1" dirty="0" smtClean="0">
                <a:solidFill>
                  <a:srgbClr val="6FBBC3"/>
                </a:solidFill>
                <a:latin typeface="Brady Bunch Remastered" panose="020B0600020202020204" pitchFamily="34" charset="0"/>
              </a:rPr>
              <a:t>3</a:t>
            </a:r>
            <a:r>
              <a:rPr kumimoji="0" lang="fr-CA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FBBC3"/>
                </a:solidFill>
                <a:effectLst/>
                <a:uLnTx/>
                <a:uFillTx/>
                <a:latin typeface="Brady Bunch Remastered" panose="020B0600020202020204" pitchFamily="34" charset="0"/>
                <a:ea typeface="+mn-ea"/>
                <a:cs typeface="+mn-cs"/>
              </a:rPr>
              <a:t>.4.</a:t>
            </a:r>
            <a:endParaRPr kumimoji="0" lang="fr-CA" sz="4400" b="1" i="1" u="none" strike="noStrike" kern="1200" cap="none" spc="0" normalizeH="0" baseline="0" noProof="0" dirty="0">
              <a:ln>
                <a:noFill/>
              </a:ln>
              <a:solidFill>
                <a:srgbClr val="6FBBC3"/>
              </a:solidFill>
              <a:effectLst/>
              <a:uLnTx/>
              <a:uFillTx/>
              <a:latin typeface="Brady Bunch Remastered" panose="020B0600020202020204" pitchFamily="34" charset="0"/>
              <a:ea typeface="+mn-ea"/>
              <a:cs typeface="+mn-c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28056" y="1593140"/>
            <a:ext cx="8420408" cy="510778"/>
          </a:xfrm>
          <a:prstGeom prst="roundRect">
            <a:avLst/>
          </a:prstGeom>
          <a:solidFill>
            <a:srgbClr val="104C6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C Avant Garde Gothic" panose="02000503000000000000" pitchFamily="50" charset="0"/>
                <a:ea typeface="+mn-ea"/>
                <a:cs typeface="Arial" panose="020B0604020202020204" pitchFamily="34" charset="0"/>
              </a:rPr>
              <a:t>Résumé* </a:t>
            </a: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C Avant Garde Gothic" panose="02000503000000000000" pitchFamily="50" charset="0"/>
                <a:ea typeface="+mn-ea"/>
                <a:cs typeface="Arial" panose="020B0604020202020204" pitchFamily="34" charset="0"/>
              </a:rPr>
              <a:t>des règlements - </a:t>
            </a:r>
            <a:r>
              <a:rPr kumimoji="0" lang="fr-C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C Avant Garde Gothic" panose="02000503000000000000" pitchFamily="50" charset="0"/>
                <a:ea typeface="+mn-ea"/>
                <a:cs typeface="Arial" panose="020B0604020202020204" pitchFamily="34" charset="0"/>
              </a:rPr>
              <a:t>Déroulement</a:t>
            </a:r>
            <a:endParaRPr kumimoji="0" lang="fr-C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C Avant Garde Gothic" panose="02000503000000000000" pitchFamily="50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54573" y="3018144"/>
            <a:ext cx="1052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4400" b="1" i="1" dirty="0" smtClean="0">
                <a:solidFill>
                  <a:srgbClr val="6FBBC3"/>
                </a:solidFill>
                <a:latin typeface="Brady Bunch Remastered" panose="020B0600020202020204" pitchFamily="34" charset="0"/>
              </a:rPr>
              <a:t>3.</a:t>
            </a:r>
            <a:r>
              <a:rPr lang="fr-CA" sz="4400" b="1" i="1" dirty="0">
                <a:solidFill>
                  <a:srgbClr val="6FBBC3"/>
                </a:solidFill>
                <a:latin typeface="Brady Bunch Remastered" panose="020B0600020202020204" pitchFamily="34" charset="0"/>
              </a:rPr>
              <a:t>5</a:t>
            </a:r>
            <a:r>
              <a:rPr lang="fr-CA" sz="4400" b="1" i="1" dirty="0" smtClean="0">
                <a:solidFill>
                  <a:srgbClr val="6FBBC3"/>
                </a:solidFill>
                <a:latin typeface="Brady Bunch Remastered" panose="020B0600020202020204" pitchFamily="34" charset="0"/>
              </a:rPr>
              <a:t>.</a:t>
            </a:r>
            <a:endParaRPr kumimoji="0" lang="fr-CA" sz="4400" b="1" i="1" u="none" strike="noStrike" kern="1200" cap="none" spc="0" normalizeH="0" baseline="0" noProof="0" dirty="0">
              <a:ln>
                <a:noFill/>
              </a:ln>
              <a:solidFill>
                <a:srgbClr val="6FBBC3"/>
              </a:solidFill>
              <a:effectLst/>
              <a:uLnTx/>
              <a:uFillTx/>
              <a:latin typeface="Brady Bunch Remastered" panose="020B0600020202020204" pitchFamily="34" charset="0"/>
              <a:ea typeface="+mn-ea"/>
              <a:cs typeface="+mn-cs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-72659" y="6592474"/>
            <a:ext cx="90620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000" b="1" i="1" dirty="0" smtClean="0">
                <a:latin typeface="ITC Avant Garde Gothic" panose="02000503000000000000" pitchFamily="50" charset="0"/>
              </a:rPr>
              <a:t>*ATTENTION, cette présentation mentionne uniquement quelques-uns des règlements. Consultez le site web pour le document complet!</a:t>
            </a:r>
            <a:endParaRPr lang="fr-CA" sz="1000" b="1" i="1" dirty="0">
              <a:latin typeface="ITC Avant Garde Gothic" panose="02000503000000000000" pitchFamily="50" charset="0"/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1979712" y="4365104"/>
            <a:ext cx="4968588" cy="2105773"/>
            <a:chOff x="4018233" y="4869160"/>
            <a:chExt cx="5018263" cy="1988840"/>
          </a:xfrm>
        </p:grpSpPr>
        <p:sp>
          <p:nvSpPr>
            <p:cNvPr id="22" name="Rectangle à coins arrondis 21"/>
            <p:cNvSpPr/>
            <p:nvPr/>
          </p:nvSpPr>
          <p:spPr>
            <a:xfrm>
              <a:off x="4067944" y="4869160"/>
              <a:ext cx="4968552" cy="19888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28" name="Imag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8282" l="2605" r="99876">
                          <a14:foregroundMark x1="25806" y1="26804" x2="15757" y2="74227"/>
                          <a14:foregroundMark x1="25931" y1="24055" x2="25186" y2="23711"/>
                          <a14:foregroundMark x1="15881" y1="74914" x2="15261" y2="77320"/>
                          <a14:foregroundMark x1="18983" y1="52234" x2="3350" y2="52234"/>
                          <a14:foregroundMark x1="13275" y1="47079" x2="18114" y2="47423"/>
                          <a14:foregroundMark x1="4218" y1="52577" x2="18486" y2="52921"/>
                          <a14:foregroundMark x1="13772" y1="45017" x2="2605" y2="52577"/>
                          <a14:foregroundMark x1="3350" y1="56014" x2="4591" y2="51890"/>
                          <a14:foregroundMark x1="5211" y1="56357" x2="18486" y2="43643"/>
                          <a14:foregroundMark x1="9926" y1="57388" x2="15757" y2="41924"/>
                          <a14:foregroundMark x1="42432" y1="94158" x2="62779" y2="93814"/>
                          <a14:foregroundMark x1="44665" y1="91753" x2="63027" y2="95876"/>
                          <a14:foregroundMark x1="42060" y1="95533" x2="62283" y2="92096"/>
                          <a14:foregroundMark x1="30025" y1="86254" x2="76055" y2="86598"/>
                          <a14:foregroundMark x1="30149" y1="87973" x2="32754" y2="85223"/>
                          <a14:foregroundMark x1="74814" y1="83849" x2="76055" y2="88660"/>
                          <a14:foregroundMark x1="88213" y1="47423" x2="88213" y2="78694"/>
                          <a14:foregroundMark x1="89082" y1="48110" x2="89082" y2="79725"/>
                          <a14:foregroundMark x1="90943" y1="59450" x2="96154" y2="73883"/>
                          <a14:foregroundMark x1="97022" y1="59450" x2="93921" y2="73540"/>
                          <a14:foregroundMark x1="92928" y1="58076" x2="99132" y2="68041"/>
                          <a14:foregroundMark x1="91439" y1="78694" x2="98511" y2="67698"/>
                          <a14:foregroundMark x1="98387" y1="76632" x2="92804" y2="70103"/>
                          <a14:backgroundMark x1="26675" y1="27148" x2="23201" y2="48454"/>
                          <a14:backgroundMark x1="82630" y1="79725" x2="82630" y2="879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83"/>
            <a:stretch/>
          </p:blipFill>
          <p:spPr>
            <a:xfrm>
              <a:off x="4018233" y="5049289"/>
              <a:ext cx="4932712" cy="1805884"/>
            </a:xfrm>
            <a:prstGeom prst="rect">
              <a:avLst/>
            </a:prstGeom>
          </p:spPr>
        </p:pic>
      </p:grpSp>
      <p:sp>
        <p:nvSpPr>
          <p:cNvPr id="31" name="Rectangle 30"/>
          <p:cNvSpPr/>
          <p:nvPr/>
        </p:nvSpPr>
        <p:spPr>
          <a:xfrm>
            <a:off x="1449375" y="2415371"/>
            <a:ext cx="61469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CA" sz="1400" dirty="0" smtClean="0">
                <a:latin typeface="ITC Avant Garde Gothic" panose="02000503000000000000" pitchFamily="50" charset="0"/>
                <a:cs typeface="DIN Pro Bold" panose="020B0804020101020102" pitchFamily="34" charset="0"/>
              </a:rPr>
              <a:t>Lorsque </a:t>
            </a:r>
            <a:r>
              <a:rPr lang="fr-CA" sz="1400" dirty="0">
                <a:latin typeface="ITC Avant Garde Gothic" panose="02000503000000000000" pitchFamily="50" charset="0"/>
                <a:cs typeface="DIN Pro Bold" panose="020B0804020101020102" pitchFamily="34" charset="0"/>
              </a:rPr>
              <a:t>c’est son tour, l’équipe vient déposer elle-même son prototype dans le bac.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449375" y="3189300"/>
            <a:ext cx="499483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CA" sz="1400" dirty="0" smtClean="0">
                <a:latin typeface="ITC Avant Garde Gothic" panose="02000503000000000000" pitchFamily="50" charset="0"/>
                <a:cs typeface="DIN Pro Bold" panose="020B0804020101020102" pitchFamily="34" charset="0"/>
              </a:rPr>
              <a:t>Une </a:t>
            </a:r>
            <a:r>
              <a:rPr lang="fr-CA" sz="1400" dirty="0">
                <a:latin typeface="ITC Avant Garde Gothic" panose="02000503000000000000" pitchFamily="50" charset="0"/>
                <a:cs typeface="DIN Pro Bold" panose="020B0804020101020102" pitchFamily="34" charset="0"/>
              </a:rPr>
              <a:t>fois le prototype à l’eau, l’équipe doit…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1400" dirty="0" smtClean="0">
                <a:latin typeface="ITC Avant Garde Gothic" panose="02000503000000000000" pitchFamily="50" charset="0"/>
                <a:cs typeface="DIN Pro Bold" panose="020B0804020101020102" pitchFamily="34" charset="0"/>
              </a:rPr>
              <a:t>y </a:t>
            </a:r>
            <a:r>
              <a:rPr lang="fr-CA" sz="1400" dirty="0">
                <a:latin typeface="ITC Avant Garde Gothic" panose="02000503000000000000" pitchFamily="50" charset="0"/>
                <a:cs typeface="DIN Pro Bold" panose="020B0804020101020102" pitchFamily="34" charset="0"/>
              </a:rPr>
              <a:t>déposer l’objet de </a:t>
            </a:r>
            <a:r>
              <a:rPr lang="fr-CA" sz="1400" dirty="0" smtClean="0">
                <a:latin typeface="ITC Avant Garde Gothic" panose="02000503000000000000" pitchFamily="50" charset="0"/>
                <a:cs typeface="DIN Pro Bold" panose="020B0804020101020102" pitchFamily="34" charset="0"/>
              </a:rPr>
              <a:t>départ;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1400" dirty="0" smtClean="0">
                <a:latin typeface="ITC Avant Garde Gothic" panose="02000503000000000000" pitchFamily="50" charset="0"/>
                <a:cs typeface="DIN Pro Bold" panose="020B0804020101020102" pitchFamily="34" charset="0"/>
              </a:rPr>
              <a:t>et </a:t>
            </a:r>
            <a:r>
              <a:rPr lang="fr-CA" sz="1400" dirty="0">
                <a:latin typeface="ITC Avant Garde Gothic" panose="02000503000000000000" pitchFamily="50" charset="0"/>
                <a:cs typeface="DIN Pro Bold" panose="020B0804020101020102" pitchFamily="34" charset="0"/>
              </a:rPr>
              <a:t>y déposer les billes l’une </a:t>
            </a:r>
            <a:r>
              <a:rPr lang="fr-CA" sz="1400" dirty="0" smtClean="0">
                <a:latin typeface="ITC Avant Garde Gothic" panose="02000503000000000000" pitchFamily="50" charset="0"/>
                <a:cs typeface="DIN Pro Bold" panose="020B0804020101020102" pitchFamily="34" charset="0"/>
              </a:rPr>
              <a:t>après l’autre</a:t>
            </a:r>
            <a:r>
              <a:rPr lang="fr-CA" sz="1400" dirty="0">
                <a:latin typeface="ITC Avant Garde Gothic" panose="02000503000000000000" pitchFamily="50" charset="0"/>
                <a:cs typeface="DIN Pro Bold" panose="020B0804020101020102" pitchFamily="34" charset="0"/>
              </a:rPr>
              <a:t>.</a:t>
            </a:r>
          </a:p>
        </p:txBody>
      </p:sp>
      <p:sp>
        <p:nvSpPr>
          <p:cNvPr id="36" name="Forme libre 35"/>
          <p:cNvSpPr/>
          <p:nvPr/>
        </p:nvSpPr>
        <p:spPr>
          <a:xfrm>
            <a:off x="-99682" y="301439"/>
            <a:ext cx="6014452" cy="1214562"/>
          </a:xfrm>
          <a:custGeom>
            <a:avLst/>
            <a:gdLst>
              <a:gd name="connsiteX0" fmla="*/ 15499 w 5424407"/>
              <a:gd name="connsiteY0" fmla="*/ 650929 h 898902"/>
              <a:gd name="connsiteX1" fmla="*/ 15499 w 5424407"/>
              <a:gd name="connsiteY1" fmla="*/ 30996 h 898902"/>
              <a:gd name="connsiteX2" fmla="*/ 2495227 w 5424407"/>
              <a:gd name="connsiteY2" fmla="*/ 0 h 898902"/>
              <a:gd name="connsiteX3" fmla="*/ 5160936 w 5424407"/>
              <a:gd name="connsiteY3" fmla="*/ 15498 h 898902"/>
              <a:gd name="connsiteX4" fmla="*/ 5424407 w 5424407"/>
              <a:gd name="connsiteY4" fmla="*/ 309966 h 898902"/>
              <a:gd name="connsiteX5" fmla="*/ 5300421 w 5424407"/>
              <a:gd name="connsiteY5" fmla="*/ 728420 h 898902"/>
              <a:gd name="connsiteX6" fmla="*/ 2929180 w 5424407"/>
              <a:gd name="connsiteY6" fmla="*/ 712922 h 898902"/>
              <a:gd name="connsiteX7" fmla="*/ 15499 w 5424407"/>
              <a:gd name="connsiteY7" fmla="*/ 898902 h 898902"/>
              <a:gd name="connsiteX8" fmla="*/ 0 w 5424407"/>
              <a:gd name="connsiteY8" fmla="*/ 557939 h 89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4407" h="898902">
                <a:moveTo>
                  <a:pt x="15499" y="650929"/>
                </a:moveTo>
                <a:lnTo>
                  <a:pt x="15499" y="30996"/>
                </a:lnTo>
                <a:lnTo>
                  <a:pt x="2495227" y="0"/>
                </a:lnTo>
                <a:lnTo>
                  <a:pt x="5160936" y="15498"/>
                </a:lnTo>
                <a:lnTo>
                  <a:pt x="5424407" y="309966"/>
                </a:lnTo>
                <a:lnTo>
                  <a:pt x="5300421" y="728420"/>
                </a:lnTo>
                <a:lnTo>
                  <a:pt x="2929180" y="712922"/>
                </a:lnTo>
                <a:lnTo>
                  <a:pt x="15499" y="898902"/>
                </a:lnTo>
                <a:lnTo>
                  <a:pt x="0" y="557939"/>
                </a:lnTo>
              </a:path>
            </a:pathLst>
          </a:custGeom>
          <a:solidFill>
            <a:srgbClr val="C8D02D"/>
          </a:solidFill>
          <a:ln w="38100">
            <a:solidFill>
              <a:srgbClr val="104C6C"/>
            </a:solidFill>
            <a:prstDash val="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179512" y="380847"/>
            <a:ext cx="5327148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Mise en situation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erman Beauty" panose="02000500000000000000" pitchFamily="2" charset="0"/>
                <a:ea typeface="+mn-ea"/>
                <a:cs typeface="+mn-cs"/>
              </a:rPr>
              <a:t>Larguons les amarres!</a:t>
            </a:r>
            <a:endParaRPr kumimoji="0" lang="fr-C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erman Beauty" panose="02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808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6" grpId="0" animBg="1"/>
      <p:bldP spid="15" grpId="0"/>
      <p:bldP spid="31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bg1"/>
            </a:gs>
            <a:gs pos="100000">
              <a:srgbClr val="1AA9B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3"/>
          <a:srcRect l="15227" t="12603"/>
          <a:stretch/>
        </p:blipFill>
        <p:spPr>
          <a:xfrm>
            <a:off x="-36512" y="-2287"/>
            <a:ext cx="9180512" cy="684912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940" y="238312"/>
            <a:ext cx="1296144" cy="1114230"/>
          </a:xfrm>
          <a:prstGeom prst="rect">
            <a:avLst/>
          </a:prstGeom>
        </p:spPr>
      </p:pic>
      <p:sp>
        <p:nvSpPr>
          <p:cNvPr id="2" name="Rectangle à coins arrondis 1"/>
          <p:cNvSpPr/>
          <p:nvPr/>
        </p:nvSpPr>
        <p:spPr>
          <a:xfrm>
            <a:off x="328056" y="2199799"/>
            <a:ext cx="8376858" cy="260614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54573" y="2179443"/>
            <a:ext cx="1052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4400" b="1" i="1" dirty="0" smtClean="0">
                <a:solidFill>
                  <a:srgbClr val="6FBBC3"/>
                </a:solidFill>
                <a:latin typeface="Brady Bunch Remastered" panose="020B0600020202020204" pitchFamily="34" charset="0"/>
              </a:rPr>
              <a:t>3</a:t>
            </a:r>
            <a:r>
              <a:rPr kumimoji="0" lang="fr-CA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FBBC3"/>
                </a:solidFill>
                <a:effectLst/>
                <a:uLnTx/>
                <a:uFillTx/>
                <a:latin typeface="Brady Bunch Remastered" panose="020B0600020202020204" pitchFamily="34" charset="0"/>
                <a:ea typeface="+mn-ea"/>
                <a:cs typeface="+mn-cs"/>
              </a:rPr>
              <a:t>.7.</a:t>
            </a:r>
            <a:endParaRPr kumimoji="0" lang="fr-CA" sz="4400" b="1" i="1" u="none" strike="noStrike" kern="1200" cap="none" spc="0" normalizeH="0" baseline="0" noProof="0" dirty="0">
              <a:ln>
                <a:noFill/>
              </a:ln>
              <a:solidFill>
                <a:srgbClr val="6FBBC3"/>
              </a:solidFill>
              <a:effectLst/>
              <a:uLnTx/>
              <a:uFillTx/>
              <a:latin typeface="Brady Bunch Remastered" panose="020B0600020202020204" pitchFamily="34" charset="0"/>
              <a:ea typeface="+mn-ea"/>
              <a:cs typeface="+mn-c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28056" y="1593140"/>
            <a:ext cx="8420408" cy="510778"/>
          </a:xfrm>
          <a:prstGeom prst="roundRect">
            <a:avLst/>
          </a:prstGeom>
          <a:solidFill>
            <a:srgbClr val="104C6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C Avant Garde Gothic" panose="02000503000000000000" pitchFamily="50" charset="0"/>
                <a:ea typeface="+mn-ea"/>
                <a:cs typeface="Arial" panose="020B0604020202020204" pitchFamily="34" charset="0"/>
              </a:rPr>
              <a:t>Résumé* </a:t>
            </a: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C Avant Garde Gothic" panose="02000503000000000000" pitchFamily="50" charset="0"/>
                <a:ea typeface="+mn-ea"/>
                <a:cs typeface="Arial" panose="020B0604020202020204" pitchFamily="34" charset="0"/>
              </a:rPr>
              <a:t>des règlements - </a:t>
            </a:r>
            <a:r>
              <a:rPr kumimoji="0" lang="fr-C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C Avant Garde Gothic" panose="02000503000000000000" pitchFamily="50" charset="0"/>
                <a:ea typeface="+mn-ea"/>
                <a:cs typeface="Arial" panose="020B0604020202020204" pitchFamily="34" charset="0"/>
              </a:rPr>
              <a:t>Déroulement</a:t>
            </a:r>
            <a:endParaRPr kumimoji="0" lang="fr-C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C Avant Garde Gothic" panose="02000503000000000000" pitchFamily="50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54573" y="2921396"/>
            <a:ext cx="1052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4400" b="1" i="1" dirty="0" smtClean="0">
                <a:solidFill>
                  <a:srgbClr val="6FBBC3"/>
                </a:solidFill>
                <a:latin typeface="Brady Bunch Remastered" panose="020B0600020202020204" pitchFamily="34" charset="0"/>
              </a:rPr>
              <a:t>3.8.</a:t>
            </a:r>
            <a:endParaRPr kumimoji="0" lang="fr-CA" sz="4400" b="1" i="1" u="none" strike="noStrike" kern="1200" cap="none" spc="0" normalizeH="0" baseline="0" noProof="0" dirty="0">
              <a:ln>
                <a:noFill/>
              </a:ln>
              <a:solidFill>
                <a:srgbClr val="6FBBC3"/>
              </a:solidFill>
              <a:effectLst/>
              <a:uLnTx/>
              <a:uFillTx/>
              <a:latin typeface="Brady Bunch Remastered" panose="020B0600020202020204" pitchFamily="34" charset="0"/>
              <a:ea typeface="+mn-ea"/>
              <a:cs typeface="+mn-cs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-72659" y="6592474"/>
            <a:ext cx="90620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000" b="1" i="1" dirty="0" smtClean="0">
                <a:latin typeface="ITC Avant Garde Gothic" panose="02000503000000000000" pitchFamily="50" charset="0"/>
              </a:rPr>
              <a:t>*ATTENTION, cette présentation mentionne uniquement quelques-uns des règlements. Consultez le site web pour le document complet!</a:t>
            </a:r>
            <a:endParaRPr lang="fr-CA" sz="1000" b="1" i="1" dirty="0">
              <a:latin typeface="ITC Avant Garde Gothic" panose="02000503000000000000" pitchFamily="50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0870" y="2420021"/>
            <a:ext cx="729404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CA" sz="1400" dirty="0" smtClean="0">
                <a:latin typeface="ITC Avant Garde Gothic" panose="02000503000000000000" pitchFamily="50" charset="0"/>
                <a:cs typeface="DIN Pro Bold" panose="020B0804020101020102" pitchFamily="34" charset="0"/>
              </a:rPr>
              <a:t>L’équipe </a:t>
            </a:r>
            <a:r>
              <a:rPr lang="fr-CA" sz="1400" dirty="0">
                <a:latin typeface="ITC Avant Garde Gothic" panose="02000503000000000000" pitchFamily="50" charset="0"/>
                <a:cs typeface="DIN Pro Bold" panose="020B0804020101020102" pitchFamily="34" charset="0"/>
              </a:rPr>
              <a:t>ne peut toucher à l’objet de départ ou aux billes déjà dans le prototype.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12212" y="3141231"/>
            <a:ext cx="76572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CA" sz="1400" dirty="0" smtClean="0">
                <a:latin typeface="ITC Avant Garde Gothic" panose="02000503000000000000" pitchFamily="50" charset="0"/>
                <a:cs typeface="DIN Pro Bold" panose="020B0804020101020102" pitchFamily="34" charset="0"/>
              </a:rPr>
              <a:t>Le </a:t>
            </a:r>
            <a:r>
              <a:rPr lang="fr-CA" sz="1400" dirty="0">
                <a:latin typeface="ITC Avant Garde Gothic" panose="02000503000000000000" pitchFamily="50" charset="0"/>
                <a:cs typeface="DIN Pro Bold" panose="020B0804020101020102" pitchFamily="34" charset="0"/>
              </a:rPr>
              <a:t>tour de l’équipe prend fin dès que…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1400" dirty="0">
                <a:latin typeface="ITC Avant Garde Gothic" panose="02000503000000000000" pitchFamily="50" charset="0"/>
                <a:cs typeface="DIN Pro Bold" panose="020B0804020101020102" pitchFamily="34" charset="0"/>
              </a:rPr>
              <a:t>De l’eau s’infiltre dans le prototype et le fait couler;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1400" dirty="0">
                <a:latin typeface="ITC Avant Garde Gothic" panose="02000503000000000000" pitchFamily="50" charset="0"/>
                <a:cs typeface="DIN Pro Bold" panose="020B0804020101020102" pitchFamily="34" charset="0"/>
              </a:rPr>
              <a:t>Un élément (l’objet de départ ou une bille) déposé dans le prototype en sort;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1400" dirty="0">
                <a:latin typeface="ITC Avant Garde Gothic" panose="02000503000000000000" pitchFamily="50" charset="0"/>
                <a:cs typeface="DIN Pro Bold" panose="020B0804020101020102" pitchFamily="34" charset="0"/>
              </a:rPr>
              <a:t>Le prototype touche le fond du bac. </a:t>
            </a:r>
          </a:p>
        </p:txBody>
      </p:sp>
      <p:sp>
        <p:nvSpPr>
          <p:cNvPr id="24" name="Forme libre 23"/>
          <p:cNvSpPr/>
          <p:nvPr/>
        </p:nvSpPr>
        <p:spPr>
          <a:xfrm>
            <a:off x="-99682" y="301439"/>
            <a:ext cx="6014452" cy="1214562"/>
          </a:xfrm>
          <a:custGeom>
            <a:avLst/>
            <a:gdLst>
              <a:gd name="connsiteX0" fmla="*/ 15499 w 5424407"/>
              <a:gd name="connsiteY0" fmla="*/ 650929 h 898902"/>
              <a:gd name="connsiteX1" fmla="*/ 15499 w 5424407"/>
              <a:gd name="connsiteY1" fmla="*/ 30996 h 898902"/>
              <a:gd name="connsiteX2" fmla="*/ 2495227 w 5424407"/>
              <a:gd name="connsiteY2" fmla="*/ 0 h 898902"/>
              <a:gd name="connsiteX3" fmla="*/ 5160936 w 5424407"/>
              <a:gd name="connsiteY3" fmla="*/ 15498 h 898902"/>
              <a:gd name="connsiteX4" fmla="*/ 5424407 w 5424407"/>
              <a:gd name="connsiteY4" fmla="*/ 309966 h 898902"/>
              <a:gd name="connsiteX5" fmla="*/ 5300421 w 5424407"/>
              <a:gd name="connsiteY5" fmla="*/ 728420 h 898902"/>
              <a:gd name="connsiteX6" fmla="*/ 2929180 w 5424407"/>
              <a:gd name="connsiteY6" fmla="*/ 712922 h 898902"/>
              <a:gd name="connsiteX7" fmla="*/ 15499 w 5424407"/>
              <a:gd name="connsiteY7" fmla="*/ 898902 h 898902"/>
              <a:gd name="connsiteX8" fmla="*/ 0 w 5424407"/>
              <a:gd name="connsiteY8" fmla="*/ 557939 h 89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4407" h="898902">
                <a:moveTo>
                  <a:pt x="15499" y="650929"/>
                </a:moveTo>
                <a:lnTo>
                  <a:pt x="15499" y="30996"/>
                </a:lnTo>
                <a:lnTo>
                  <a:pt x="2495227" y="0"/>
                </a:lnTo>
                <a:lnTo>
                  <a:pt x="5160936" y="15498"/>
                </a:lnTo>
                <a:lnTo>
                  <a:pt x="5424407" y="309966"/>
                </a:lnTo>
                <a:lnTo>
                  <a:pt x="5300421" y="728420"/>
                </a:lnTo>
                <a:lnTo>
                  <a:pt x="2929180" y="712922"/>
                </a:lnTo>
                <a:lnTo>
                  <a:pt x="15499" y="898902"/>
                </a:lnTo>
                <a:lnTo>
                  <a:pt x="0" y="557939"/>
                </a:lnTo>
              </a:path>
            </a:pathLst>
          </a:custGeom>
          <a:solidFill>
            <a:srgbClr val="C8D02D"/>
          </a:solidFill>
          <a:ln w="38100">
            <a:solidFill>
              <a:srgbClr val="104C6C"/>
            </a:solidFill>
            <a:prstDash val="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79512" y="380847"/>
            <a:ext cx="5327148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Mise en situation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erman Beauty" panose="02000500000000000000" pitchFamily="2" charset="0"/>
                <a:ea typeface="+mn-ea"/>
                <a:cs typeface="+mn-cs"/>
              </a:rPr>
              <a:t>Larguons les amarres!</a:t>
            </a:r>
            <a:endParaRPr kumimoji="0" lang="fr-C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erman Beauty" panose="02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125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6" grpId="0" animBg="1"/>
      <p:bldP spid="15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bg1"/>
            </a:gs>
            <a:gs pos="100000">
              <a:srgbClr val="1AA9B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3"/>
          <a:srcRect l="15227" t="12603"/>
          <a:stretch/>
        </p:blipFill>
        <p:spPr>
          <a:xfrm>
            <a:off x="-36512" y="-2287"/>
            <a:ext cx="9180512" cy="684912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ZoneTexte 15"/>
          <p:cNvSpPr txBox="1"/>
          <p:nvPr/>
        </p:nvSpPr>
        <p:spPr>
          <a:xfrm>
            <a:off x="669552" y="1699724"/>
            <a:ext cx="7727633" cy="510778"/>
          </a:xfrm>
          <a:prstGeom prst="roundRect">
            <a:avLst/>
          </a:prstGeom>
          <a:solidFill>
            <a:srgbClr val="104C6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2400" b="1" dirty="0" smtClean="0">
                <a:solidFill>
                  <a:prstClr val="white"/>
                </a:solidFill>
                <a:latin typeface="ITC Avant Garde Gothic" panose="02000503000000000000" pitchFamily="50" charset="0"/>
                <a:cs typeface="Arial" panose="020B0604020202020204" pitchFamily="34" charset="0"/>
              </a:rPr>
              <a:t>Pointage</a:t>
            </a:r>
            <a:endParaRPr kumimoji="0" lang="fr-C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TC Avant Garde Gothic" panose="02000503000000000000" pitchFamily="50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Espace réservé du contenu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0" y="6554451"/>
            <a:ext cx="1369118" cy="216502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144" y="5919055"/>
            <a:ext cx="888236" cy="764396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5" b="96560" l="196" r="99316">
                        <a14:foregroundMark x1="68328" y1="8257" x2="58260" y2="31881"/>
                        <a14:foregroundMark x1="83382" y1="31881" x2="82111" y2="31651"/>
                        <a14:foregroundMark x1="87390" y1="27523" x2="89150" y2="29128"/>
                        <a14:foregroundMark x1="89834" y1="31422" x2="91007" y2="33945"/>
                        <a14:foregroundMark x1="94917" y1="40826" x2="93646" y2="43349"/>
                        <a14:foregroundMark x1="92473" y1="36927" x2="90811" y2="38532"/>
                        <a14:foregroundMark x1="92766" y1="48853" x2="90714" y2="47248"/>
                        <a14:foregroundMark x1="89443" y1="53670" x2="93646" y2="62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88" y="2618498"/>
            <a:ext cx="8640960" cy="3682755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52065" y="2358411"/>
            <a:ext cx="410273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CA" sz="1600" dirty="0">
                <a:latin typeface="ITC Avant Garde Gothic" panose="02000503000000000000" pitchFamily="50" charset="0"/>
                <a:cs typeface="DIN Pro Bold" panose="020B0804020101020102" pitchFamily="34" charset="0"/>
              </a:rPr>
              <a:t>À la fin du tour de l’équipe, le pointage est calculé à partir du nombre de billes contenues dans le prototype</a:t>
            </a:r>
            <a:r>
              <a:rPr lang="fr-CA" sz="1600" dirty="0" smtClean="0">
                <a:latin typeface="ITC Avant Garde Gothic" panose="02000503000000000000" pitchFamily="50" charset="0"/>
                <a:cs typeface="DIN Pro Bold" panose="020B0804020101020102" pitchFamily="34" charset="0"/>
              </a:rPr>
              <a:t>.</a:t>
            </a:r>
            <a:endParaRPr lang="fr-CA" sz="1600" dirty="0">
              <a:latin typeface="ITC Avant Garde Gothic" panose="02000503000000000000" pitchFamily="50" charset="0"/>
              <a:cs typeface="DIN Pro Bold" panose="020B0804020101020102" pitchFamily="34" charset="0"/>
            </a:endParaRPr>
          </a:p>
          <a:p>
            <a:pPr>
              <a:lnSpc>
                <a:spcPct val="150000"/>
              </a:lnSpc>
            </a:pPr>
            <a:endParaRPr lang="fr-CA" sz="1600" dirty="0" smtClean="0">
              <a:latin typeface="ITC Avant Garde Gothic" panose="02000503000000000000" pitchFamily="50" charset="0"/>
              <a:cs typeface="DIN Pro Bold" panose="020B0804020101020102" pitchFamily="34" charset="0"/>
            </a:endParaRPr>
          </a:p>
          <a:p>
            <a:pPr>
              <a:lnSpc>
                <a:spcPct val="150000"/>
              </a:lnSpc>
            </a:pPr>
            <a:r>
              <a:rPr lang="fr-CA" sz="1600" dirty="0" smtClean="0">
                <a:latin typeface="ITC Avant Garde Gothic" panose="02000503000000000000" pitchFamily="50" charset="0"/>
                <a:cs typeface="DIN Pro Bold" panose="020B0804020101020102" pitchFamily="34" charset="0"/>
              </a:rPr>
              <a:t>Pour </a:t>
            </a:r>
            <a:r>
              <a:rPr lang="fr-CA" sz="1600" dirty="0">
                <a:latin typeface="ITC Avant Garde Gothic" panose="02000503000000000000" pitchFamily="50" charset="0"/>
                <a:cs typeface="DIN Pro Bold" panose="020B0804020101020102" pitchFamily="34" charset="0"/>
              </a:rPr>
              <a:t>chacun des cycles, l’équipe gagnante sera celle qui aura accumulé le plus de points</a:t>
            </a:r>
            <a:r>
              <a:rPr lang="fr-CA" sz="1600" dirty="0" smtClean="0">
                <a:latin typeface="ITC Avant Garde Gothic" panose="02000503000000000000" pitchFamily="50" charset="0"/>
                <a:cs typeface="DIN Pro Bold" panose="020B0804020101020102" pitchFamily="34" charset="0"/>
              </a:rPr>
              <a:t>.</a:t>
            </a:r>
            <a:endParaRPr lang="fr-CA" sz="1600" dirty="0">
              <a:latin typeface="ITC Avant Garde Gothic" panose="02000503000000000000" pitchFamily="50" charset="0"/>
              <a:cs typeface="DIN Pro Light" panose="020B0504020101010102" pitchFamily="34" charset="0"/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842995"/>
            <a:ext cx="2374169" cy="1187084"/>
          </a:xfrm>
          <a:prstGeom prst="rect">
            <a:avLst/>
          </a:prstGeom>
        </p:spPr>
      </p:pic>
      <p:sp>
        <p:nvSpPr>
          <p:cNvPr id="33" name="Forme libre 32"/>
          <p:cNvSpPr/>
          <p:nvPr/>
        </p:nvSpPr>
        <p:spPr>
          <a:xfrm>
            <a:off x="-99682" y="301439"/>
            <a:ext cx="6014452" cy="1214562"/>
          </a:xfrm>
          <a:custGeom>
            <a:avLst/>
            <a:gdLst>
              <a:gd name="connsiteX0" fmla="*/ 15499 w 5424407"/>
              <a:gd name="connsiteY0" fmla="*/ 650929 h 898902"/>
              <a:gd name="connsiteX1" fmla="*/ 15499 w 5424407"/>
              <a:gd name="connsiteY1" fmla="*/ 30996 h 898902"/>
              <a:gd name="connsiteX2" fmla="*/ 2495227 w 5424407"/>
              <a:gd name="connsiteY2" fmla="*/ 0 h 898902"/>
              <a:gd name="connsiteX3" fmla="*/ 5160936 w 5424407"/>
              <a:gd name="connsiteY3" fmla="*/ 15498 h 898902"/>
              <a:gd name="connsiteX4" fmla="*/ 5424407 w 5424407"/>
              <a:gd name="connsiteY4" fmla="*/ 309966 h 898902"/>
              <a:gd name="connsiteX5" fmla="*/ 5300421 w 5424407"/>
              <a:gd name="connsiteY5" fmla="*/ 728420 h 898902"/>
              <a:gd name="connsiteX6" fmla="*/ 2929180 w 5424407"/>
              <a:gd name="connsiteY6" fmla="*/ 712922 h 898902"/>
              <a:gd name="connsiteX7" fmla="*/ 15499 w 5424407"/>
              <a:gd name="connsiteY7" fmla="*/ 898902 h 898902"/>
              <a:gd name="connsiteX8" fmla="*/ 0 w 5424407"/>
              <a:gd name="connsiteY8" fmla="*/ 557939 h 89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4407" h="898902">
                <a:moveTo>
                  <a:pt x="15499" y="650929"/>
                </a:moveTo>
                <a:lnTo>
                  <a:pt x="15499" y="30996"/>
                </a:lnTo>
                <a:lnTo>
                  <a:pt x="2495227" y="0"/>
                </a:lnTo>
                <a:lnTo>
                  <a:pt x="5160936" y="15498"/>
                </a:lnTo>
                <a:lnTo>
                  <a:pt x="5424407" y="309966"/>
                </a:lnTo>
                <a:lnTo>
                  <a:pt x="5300421" y="728420"/>
                </a:lnTo>
                <a:lnTo>
                  <a:pt x="2929180" y="712922"/>
                </a:lnTo>
                <a:lnTo>
                  <a:pt x="15499" y="898902"/>
                </a:lnTo>
                <a:lnTo>
                  <a:pt x="0" y="557939"/>
                </a:lnTo>
              </a:path>
            </a:pathLst>
          </a:custGeom>
          <a:solidFill>
            <a:srgbClr val="C8D02D"/>
          </a:solidFill>
          <a:ln w="38100">
            <a:solidFill>
              <a:srgbClr val="104C6C"/>
            </a:solidFill>
            <a:prstDash val="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179512" y="380847"/>
            <a:ext cx="5327148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Mise en situation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erman Beauty" panose="02000500000000000000" pitchFamily="2" charset="0"/>
                <a:ea typeface="+mn-ea"/>
                <a:cs typeface="+mn-cs"/>
              </a:rPr>
              <a:t>Larguons les amarres!</a:t>
            </a:r>
            <a:endParaRPr kumimoji="0" lang="fr-CA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erman Beauty" panose="02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4357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44321</TotalTime>
  <Words>536</Words>
  <Application>Microsoft Office PowerPoint</Application>
  <PresentationFormat>Affichage à l'écran (4:3)</PresentationFormat>
  <Paragraphs>94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20" baseType="lpstr">
      <vt:lpstr>Arial</vt:lpstr>
      <vt:lpstr>DIN Pro Light</vt:lpstr>
      <vt:lpstr>Brady Bunch Remastered</vt:lpstr>
      <vt:lpstr>Calibri</vt:lpstr>
      <vt:lpstr>DIN Pro Bold</vt:lpstr>
      <vt:lpstr>ITC Avant Garde Gothic</vt:lpstr>
      <vt:lpstr>Century Gothic</vt:lpstr>
      <vt:lpstr>German Beauty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Stéphanie</dc:creator>
  <cp:lastModifiedBy>Adjoint projets</cp:lastModifiedBy>
  <cp:revision>1108</cp:revision>
  <dcterms:created xsi:type="dcterms:W3CDTF">2013-07-01T15:25:31Z</dcterms:created>
  <dcterms:modified xsi:type="dcterms:W3CDTF">2021-12-01T07:01:38Z</dcterms:modified>
</cp:coreProperties>
</file>