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5"/>
  </p:sldMasterIdLst>
  <p:notesMasterIdLst>
    <p:notesMasterId r:id="rId10"/>
  </p:notesMasterIdLst>
  <p:sldIdLst>
    <p:sldId id="282" r:id="rId6"/>
    <p:sldId id="283" r:id="rId7"/>
    <p:sldId id="285" r:id="rId8"/>
    <p:sldId id="286" r:id="rId9"/>
  </p:sldIdLst>
  <p:sldSz cx="12192000" cy="6858000"/>
  <p:notesSz cx="6858000" cy="9144000"/>
  <p:embeddedFontLst>
    <p:embeddedFont>
      <p:font typeface="Century Gothic" panose="020B0502020202020204" pitchFamily="34" charset="0"/>
      <p:regular r:id="rId11"/>
      <p:bold r:id="rId12"/>
      <p:italic r:id="rId13"/>
      <p:boldItalic r:id="rId14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300E3A4-BD07-C473-1D7D-F571F40162BD}" name="Émilie Bénichou" initials="ÉB" userId="S::ebenichou@technoscience.ca::84ea365b-144c-4212-81e2-2f64422d0b8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sabelle Jutras" initials="I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1633"/>
    <a:srgbClr val="66BFCF"/>
    <a:srgbClr val="FFCF00"/>
    <a:srgbClr val="C49F00"/>
    <a:srgbClr val="FFDC44"/>
    <a:srgbClr val="12699E"/>
    <a:srgbClr val="ED784C"/>
    <a:srgbClr val="A71126"/>
    <a:srgbClr val="5E0A16"/>
    <a:srgbClr val="E01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70E995-4AE8-4058-BA9B-4F856F08FD19}" v="10" dt="2024-10-10T15:43:29.5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8" autoAdjust="0"/>
    <p:restoredTop sz="90860" autoAdjust="0"/>
  </p:normalViewPr>
  <p:slideViewPr>
    <p:cSldViewPr>
      <p:cViewPr varScale="1">
        <p:scale>
          <a:sx n="107" d="100"/>
          <a:sy n="107" d="100"/>
        </p:scale>
        <p:origin x="672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2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font" Target="fonts/font1.fntdata"/><Relationship Id="rId5" Type="http://schemas.openxmlformats.org/officeDocument/2006/relationships/slideMaster" Target="slideMasters/slideMaster1.xml"/><Relationship Id="rId15" Type="http://schemas.openxmlformats.org/officeDocument/2006/relationships/commentAuthors" Target="commentAuthors.xml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D6F3CD-44CF-46E1-894A-1935E7617A15}" type="datetimeFigureOut">
              <a:rPr lang="fr-CA" smtClean="0"/>
              <a:pPr/>
              <a:t>2024-10-11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0C4C38-13CF-43B0-98FF-DB7006042C29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39961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C4C38-13CF-43B0-98FF-DB7006042C29}" type="slidenum">
              <a:rPr lang="fr-CA" smtClean="0"/>
              <a:pPr/>
              <a:t>1</a:t>
            </a:fld>
            <a:endParaRPr lang="fr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D0E1-E1EB-4D2C-A841-A764A70940B9}" type="datetimeFigureOut">
              <a:rPr lang="fr-CA" smtClean="0"/>
              <a:pPr/>
              <a:t>2024-10-11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FB5B-49AD-47B5-92A8-437C1215595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D0E1-E1EB-4D2C-A841-A764A70940B9}" type="datetimeFigureOut">
              <a:rPr lang="fr-CA" smtClean="0"/>
              <a:pPr/>
              <a:t>2024-10-11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FB5B-49AD-47B5-92A8-437C1215595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D0E1-E1EB-4D2C-A841-A764A70940B9}" type="datetimeFigureOut">
              <a:rPr lang="fr-CA" smtClean="0"/>
              <a:pPr/>
              <a:t>2024-10-11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FB5B-49AD-47B5-92A8-437C1215595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D0E1-E1EB-4D2C-A841-A764A70940B9}" type="datetimeFigureOut">
              <a:rPr lang="fr-CA" smtClean="0"/>
              <a:pPr/>
              <a:t>2024-10-11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FB5B-49AD-47B5-92A8-437C1215595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D0E1-E1EB-4D2C-A841-A764A70940B9}" type="datetimeFigureOut">
              <a:rPr lang="fr-CA" smtClean="0"/>
              <a:pPr/>
              <a:t>2024-10-11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FB5B-49AD-47B5-92A8-437C1215595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D0E1-E1EB-4D2C-A841-A764A70940B9}" type="datetimeFigureOut">
              <a:rPr lang="fr-CA" smtClean="0"/>
              <a:pPr/>
              <a:t>2024-10-11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FB5B-49AD-47B5-92A8-437C1215595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D0E1-E1EB-4D2C-A841-A764A70940B9}" type="datetimeFigureOut">
              <a:rPr lang="fr-CA" smtClean="0"/>
              <a:pPr/>
              <a:t>2024-10-11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FB5B-49AD-47B5-92A8-437C1215595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D0E1-E1EB-4D2C-A841-A764A70940B9}" type="datetimeFigureOut">
              <a:rPr lang="fr-CA" smtClean="0"/>
              <a:pPr/>
              <a:t>2024-10-11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FB5B-49AD-47B5-92A8-437C1215595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D0E1-E1EB-4D2C-A841-A764A70940B9}" type="datetimeFigureOut">
              <a:rPr lang="fr-CA" smtClean="0"/>
              <a:pPr/>
              <a:t>2024-10-11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FB5B-49AD-47B5-92A8-437C1215595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D0E1-E1EB-4D2C-A841-A764A70940B9}" type="datetimeFigureOut">
              <a:rPr lang="fr-CA" smtClean="0"/>
              <a:pPr/>
              <a:t>2024-10-11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FB5B-49AD-47B5-92A8-437C1215595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D0E1-E1EB-4D2C-A841-A764A70940B9}" type="datetimeFigureOut">
              <a:rPr lang="fr-CA" smtClean="0"/>
              <a:pPr/>
              <a:t>2024-10-11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FB5B-49AD-47B5-92A8-437C1215595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DD0E1-E1EB-4D2C-A841-A764A70940B9}" type="datetimeFigureOut">
              <a:rPr lang="fr-CA" smtClean="0"/>
              <a:pPr/>
              <a:t>2024-10-11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FFB5B-49AD-47B5-92A8-437C1215595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image" Target="../media/image6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image" Target="../media/image5.png"/><Relationship Id="rId2" Type="http://schemas.openxmlformats.org/officeDocument/2006/relationships/tags" Target="../tags/tag3.xml"/><Relationship Id="rId16" Type="http://schemas.openxmlformats.org/officeDocument/2006/relationships/image" Target="../media/image4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image" Target="../media/image3.jpg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image" Target="../media/image7.png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image" Target="../media/image3.jp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9.xml"/><Relationship Id="rId15" Type="http://schemas.openxmlformats.org/officeDocument/2006/relationships/image" Target="../media/image9.png"/><Relationship Id="rId10" Type="http://schemas.openxmlformats.org/officeDocument/2006/relationships/tags" Target="../tags/tag24.xml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tags" Target="../tags/tag37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27.xml"/><Relationship Id="rId21" Type="http://schemas.microsoft.com/office/2007/relationships/hdphoto" Target="../media/hdphoto1.wdp"/><Relationship Id="rId7" Type="http://schemas.openxmlformats.org/officeDocument/2006/relationships/tags" Target="../tags/tag31.xml"/><Relationship Id="rId12" Type="http://schemas.openxmlformats.org/officeDocument/2006/relationships/tags" Target="../tags/tag36.xml"/><Relationship Id="rId17" Type="http://schemas.openxmlformats.org/officeDocument/2006/relationships/tags" Target="../tags/tag41.xml"/><Relationship Id="rId25" Type="http://schemas.openxmlformats.org/officeDocument/2006/relationships/image" Target="../media/image15.png"/><Relationship Id="rId2" Type="http://schemas.openxmlformats.org/officeDocument/2006/relationships/tags" Target="../tags/tag26.xml"/><Relationship Id="rId16" Type="http://schemas.openxmlformats.org/officeDocument/2006/relationships/tags" Target="../tags/tag40.xml"/><Relationship Id="rId20" Type="http://schemas.openxmlformats.org/officeDocument/2006/relationships/image" Target="../media/image11.png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tags" Target="../tags/tag35.xml"/><Relationship Id="rId24" Type="http://schemas.openxmlformats.org/officeDocument/2006/relationships/image" Target="../media/image14.png"/><Relationship Id="rId5" Type="http://schemas.openxmlformats.org/officeDocument/2006/relationships/tags" Target="../tags/tag29.xml"/><Relationship Id="rId15" Type="http://schemas.openxmlformats.org/officeDocument/2006/relationships/tags" Target="../tags/tag39.xml"/><Relationship Id="rId23" Type="http://schemas.openxmlformats.org/officeDocument/2006/relationships/image" Target="../media/image13.png"/><Relationship Id="rId10" Type="http://schemas.openxmlformats.org/officeDocument/2006/relationships/tags" Target="../tags/tag34.xml"/><Relationship Id="rId19" Type="http://schemas.openxmlformats.org/officeDocument/2006/relationships/image" Target="../media/image10.jpg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tags" Target="../tags/tag38.xml"/><Relationship Id="rId2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DC41A63-ADBA-B2F9-07E5-65B7E730F69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custDataLst>
              <p:tags r:id="rId1"/>
            </p:custDataLst>
          </p:nvPr>
        </p:nvSpPr>
        <p:spPr>
          <a:xfrm>
            <a:off x="7032104" y="2492896"/>
            <a:ext cx="45239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200" b="1" dirty="0">
                <a:solidFill>
                  <a:srgbClr val="12699E"/>
                </a:solidFill>
                <a:latin typeface="Century Gothic" panose="020B0502020202020204" pitchFamily="34" charset="0"/>
              </a:rPr>
              <a:t>Activité 1 – La chasse aux roues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42D60759-760D-0585-F182-C89298BBDD9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custDataLst>
              <p:tags r:id="rId1"/>
            </p:custDataLst>
          </p:nvPr>
        </p:nvSpPr>
        <p:spPr>
          <a:xfrm>
            <a:off x="2467132" y="2733563"/>
            <a:ext cx="7200800" cy="958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lnSpc>
                <a:spcPct val="150000"/>
              </a:lnSpc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La roue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est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considérée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comme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la ________________ invention humaine.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​</a:t>
            </a:r>
          </a:p>
        </p:txBody>
      </p:sp>
      <p:sp>
        <p:nvSpPr>
          <p:cNvPr id="9" name="Bulle narrative : rectangle à coins arrondis 8">
            <a:extLst>
              <a:ext uri="{FF2B5EF4-FFF2-40B4-BE49-F238E27FC236}">
                <a16:creationId xmlns:a16="http://schemas.microsoft.com/office/drawing/2014/main" id="{E890D89D-EEB1-0D45-9D4B-969B6E776D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custDataLst>
              <p:tags r:id="rId2"/>
            </p:custDataLst>
          </p:nvPr>
        </p:nvSpPr>
        <p:spPr>
          <a:xfrm>
            <a:off x="7248128" y="764704"/>
            <a:ext cx="2808312" cy="1160736"/>
          </a:xfrm>
          <a:prstGeom prst="wedgeRoundRectCallout">
            <a:avLst>
              <a:gd name="adj1" fmla="val 61540"/>
              <a:gd name="adj2" fmla="val 58723"/>
              <a:gd name="adj3" fmla="val 16667"/>
            </a:avLst>
          </a:prstGeom>
          <a:solidFill>
            <a:srgbClr val="FFCF00"/>
          </a:solidFill>
          <a:ln>
            <a:solidFill>
              <a:srgbClr val="C49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latin typeface="Century Gothic" panose="020B0502020202020204" pitchFamily="34" charset="0"/>
              </a:rPr>
              <a:t>Testons un peu tes connaissances avant de débuter l’activité!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A1B5031-144A-27FB-0DCC-A1967361526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custDataLst>
              <p:tags r:id="rId3"/>
            </p:custDataLst>
          </p:nvPr>
        </p:nvSpPr>
        <p:spPr>
          <a:xfrm>
            <a:off x="7545030" y="2590640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b="1" dirty="0">
                <a:solidFill>
                  <a:srgbClr val="E01633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540553A-4B05-103C-B13E-867C8EFF921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custDataLst>
              <p:tags r:id="rId4"/>
            </p:custDataLst>
          </p:nvPr>
        </p:nvSpPr>
        <p:spPr>
          <a:xfrm>
            <a:off x="6787611" y="2719781"/>
            <a:ext cx="1957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b="1" dirty="0">
                <a:solidFill>
                  <a:srgbClr val="E01633"/>
                </a:solidFill>
                <a:latin typeface="Century Gothic" panose="020B0502020202020204" pitchFamily="34" charset="0"/>
              </a:rPr>
              <a:t>plus grande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A1AD89F-C53F-DEC8-2BBB-AD8A473571A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custDataLst>
              <p:tags r:id="rId5"/>
            </p:custDataLst>
          </p:nvPr>
        </p:nvSpPr>
        <p:spPr>
          <a:xfrm>
            <a:off x="2467132" y="3705684"/>
            <a:ext cx="7200800" cy="958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lnSpc>
                <a:spcPct val="150000"/>
              </a:lnSpc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Elle a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révolutionné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le travail de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l’homme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en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permettant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le _____________ de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matériaux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lourds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.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​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EB6A50A-9E50-5B05-9C3C-87283824B8D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custDataLst>
              <p:tags r:id="rId6"/>
            </p:custDataLst>
          </p:nvPr>
        </p:nvSpPr>
        <p:spPr>
          <a:xfrm>
            <a:off x="3475244" y="4031312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b="1" dirty="0">
                <a:solidFill>
                  <a:srgbClr val="E01633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86E4916-7ADA-AB05-E8DA-E041D1A0064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custDataLst>
              <p:tags r:id="rId7"/>
            </p:custDataLst>
          </p:nvPr>
        </p:nvSpPr>
        <p:spPr>
          <a:xfrm>
            <a:off x="2951864" y="4153535"/>
            <a:ext cx="1489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b="1" dirty="0">
                <a:solidFill>
                  <a:srgbClr val="E01633"/>
                </a:solidFill>
                <a:latin typeface="Century Gothic" panose="020B0502020202020204" pitchFamily="34" charset="0"/>
              </a:rPr>
              <a:t>transport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70891FA-5B11-CF59-4EC2-C5C9AC00F4A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custDataLst>
              <p:tags r:id="rId8"/>
            </p:custDataLst>
          </p:nvPr>
        </p:nvSpPr>
        <p:spPr>
          <a:xfrm>
            <a:off x="2467132" y="4747146"/>
            <a:ext cx="7200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20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Elle a aussi permis de nous ____________ plus facilement.</a:t>
            </a:r>
            <a:r>
              <a:rPr lang="fr-CA" sz="20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​</a:t>
            </a:r>
            <a:endParaRPr lang="fr-CA" sz="2000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85DD765-8E27-6412-A864-F1B117B75C1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custDataLst>
              <p:tags r:id="rId9"/>
            </p:custDataLst>
          </p:nvPr>
        </p:nvSpPr>
        <p:spPr>
          <a:xfrm>
            <a:off x="6350213" y="4520607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b="1" dirty="0">
                <a:solidFill>
                  <a:srgbClr val="E01633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5063B34-FA28-368C-1241-C691A1815D7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custDataLst>
              <p:tags r:id="rId10"/>
            </p:custDataLst>
          </p:nvPr>
        </p:nvSpPr>
        <p:spPr>
          <a:xfrm>
            <a:off x="5851508" y="4685591"/>
            <a:ext cx="1558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b="1" dirty="0">
                <a:solidFill>
                  <a:srgbClr val="E01633"/>
                </a:solidFill>
                <a:latin typeface="Century Gothic" panose="020B0502020202020204" pitchFamily="34" charset="0"/>
              </a:rPr>
              <a:t>déplacer</a:t>
            </a:r>
          </a:p>
        </p:txBody>
      </p:sp>
      <p:pic>
        <p:nvPicPr>
          <p:cNvPr id="23" name="Image 22" descr="Une image contenant transport, roue, Pièce auto, jante&#10;&#10;Description générée automatiquement">
            <a:extLst>
              <a:ext uri="{FF2B5EF4-FFF2-40B4-BE49-F238E27FC236}">
                <a16:creationId xmlns:a16="http://schemas.microsoft.com/office/drawing/2014/main" id="{AEC24256-EBF5-B515-E77B-F859C85B1FF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11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8896" y="3120081"/>
            <a:ext cx="3429000" cy="3429000"/>
          </a:xfrm>
          <a:prstGeom prst="rect">
            <a:avLst/>
          </a:prstGeom>
        </p:spPr>
      </p:pic>
      <p:pic>
        <p:nvPicPr>
          <p:cNvPr id="29" name="Image 28" descr="Une image contenant transport, roue, parlé, pneu&#10;&#10;Description générée automatiquement">
            <a:extLst>
              <a:ext uri="{FF2B5EF4-FFF2-40B4-BE49-F238E27FC236}">
                <a16:creationId xmlns:a16="http://schemas.microsoft.com/office/drawing/2014/main" id="{E844D0AF-CE27-A723-75ED-FA9367A856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1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8880" y="3872178"/>
            <a:ext cx="2348880" cy="2348880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CC20B05F-3456-D636-2B95-4B249E51323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13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2495600" y="1696224"/>
            <a:ext cx="3378766" cy="94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9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0" grpId="1"/>
      <p:bldP spid="11" grpId="0"/>
      <p:bldP spid="13" grpId="0"/>
      <p:bldP spid="14" grpId="0"/>
      <p:bldP spid="14" grpId="1"/>
      <p:bldP spid="15" grpId="0"/>
      <p:bldP spid="19" grpId="0"/>
      <p:bldP spid="20" grpId="0"/>
      <p:bldP spid="20" grpId="1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42D60759-760D-0585-F182-C89298BBDD9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custDataLst>
              <p:tags r:id="rId1"/>
            </p:custDataLst>
          </p:nvPr>
        </p:nvSpPr>
        <p:spPr>
          <a:xfrm>
            <a:off x="2467132" y="2733563"/>
            <a:ext cx="7200800" cy="957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lnSpc>
                <a:spcPct val="150000"/>
              </a:lnSpc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En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1888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, John Dunlop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obtient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un brevet pour son invention : le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pneu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de caoutchouc.</a:t>
            </a:r>
            <a:endParaRPr lang="en-US" sz="20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A1AD89F-C53F-DEC8-2BBB-AD8A473571A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custDataLst>
              <p:tags r:id="rId2"/>
            </p:custDataLst>
          </p:nvPr>
        </p:nvSpPr>
        <p:spPr>
          <a:xfrm>
            <a:off x="2467132" y="3705684"/>
            <a:ext cx="7373284" cy="957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lnSpc>
                <a:spcPct val="150000"/>
              </a:lnSpc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Il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prend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des tubes de _______________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qu’il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remplit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d’ _____,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puis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les pose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autour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des roues du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tricyle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de son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fils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.</a:t>
            </a:r>
            <a:endParaRPr lang="en-US" sz="20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EB6A50A-9E50-5B05-9C3C-87283824B8D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custDataLst>
              <p:tags r:id="rId3"/>
            </p:custDataLst>
          </p:nvPr>
        </p:nvSpPr>
        <p:spPr>
          <a:xfrm>
            <a:off x="5890035" y="3587807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b="1" dirty="0">
                <a:solidFill>
                  <a:srgbClr val="E01633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86E4916-7ADA-AB05-E8DA-E041D1A0064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custDataLst>
              <p:tags r:id="rId4"/>
            </p:custDataLst>
          </p:nvPr>
        </p:nvSpPr>
        <p:spPr>
          <a:xfrm>
            <a:off x="5162771" y="3713470"/>
            <a:ext cx="2020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b="1" dirty="0">
                <a:solidFill>
                  <a:srgbClr val="E01633"/>
                </a:solidFill>
                <a:latin typeface="Century Gothic" panose="020B0502020202020204" pitchFamily="34" charset="0"/>
              </a:rPr>
              <a:t>caoutchouc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70891FA-5B11-CF59-4EC2-C5C9AC00F4A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custDataLst>
              <p:tags r:id="rId5"/>
            </p:custDataLst>
          </p:nvPr>
        </p:nvSpPr>
        <p:spPr>
          <a:xfrm>
            <a:off x="2467132" y="4747146"/>
            <a:ext cx="7200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20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Il venait d’inventer le pneu</a:t>
            </a:r>
            <a:r>
              <a:rPr lang="fr-CA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!</a:t>
            </a:r>
            <a:r>
              <a:rPr lang="fr-CA" sz="20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​</a:t>
            </a:r>
            <a:endParaRPr lang="fr-CA" sz="2000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85DD765-8E27-6412-A864-F1B117B75C1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custDataLst>
              <p:tags r:id="rId6"/>
            </p:custDataLst>
          </p:nvPr>
        </p:nvSpPr>
        <p:spPr>
          <a:xfrm>
            <a:off x="9065363" y="3579312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b="1" dirty="0">
                <a:solidFill>
                  <a:srgbClr val="E01633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5063B34-FA28-368C-1241-C691A1815D7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custDataLst>
              <p:tags r:id="rId7"/>
            </p:custDataLst>
          </p:nvPr>
        </p:nvSpPr>
        <p:spPr>
          <a:xfrm>
            <a:off x="9061471" y="3725704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b="1" dirty="0">
                <a:solidFill>
                  <a:srgbClr val="E01633"/>
                </a:solidFill>
                <a:latin typeface="Century Gothic" panose="020B0502020202020204" pitchFamily="34" charset="0"/>
              </a:rPr>
              <a:t>air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925D024-AC0C-DB15-0FAF-A2EF5C5EDF5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8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8137756" y="176967"/>
            <a:ext cx="1847429" cy="24716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4E02434-249D-0370-3825-AB8AA939C9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9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8106714" y="129806"/>
            <a:ext cx="1920983" cy="2636549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A65A24C-D90E-37B2-5C77-0A67E650413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10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2538140" y="1710744"/>
            <a:ext cx="3351895" cy="90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23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14" grpId="1"/>
      <p:bldP spid="15" grpId="0"/>
      <p:bldP spid="19" grpId="0"/>
      <p:bldP spid="20" grpId="0"/>
      <p:bldP spid="20" grpId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capture d’écran, conception&#10;&#10;Description générée automatiquement">
            <a:extLst>
              <a:ext uri="{FF2B5EF4-FFF2-40B4-BE49-F238E27FC236}">
                <a16:creationId xmlns:a16="http://schemas.microsoft.com/office/drawing/2014/main" id="{8969783D-34FE-6CAB-CF34-A7BAC9B3CB3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1"/>
            </p:custDataLst>
          </p:nvPr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7692" b="89904" l="615" r="98420">
                        <a14:foregroundMark x1="7287" y1="14263" x2="17735" y2="12821"/>
                        <a14:foregroundMark x1="17735" y1="12821" x2="13608" y2="11538"/>
                        <a14:foregroundMark x1="88674" y1="13141" x2="77612" y2="12821"/>
                        <a14:foregroundMark x1="77612" y1="12821" x2="77612" y2="12821"/>
                        <a14:foregroundMark x1="85601" y1="11378" x2="91220" y2="16987"/>
                        <a14:foregroundMark x1="80334" y1="43429" x2="88147" y2="54487"/>
                        <a14:foregroundMark x1="88147" y1="54487" x2="82880" y2="40705"/>
                        <a14:foregroundMark x1="82880" y1="40705" x2="82792" y2="39744"/>
                        <a14:foregroundMark x1="84197" y1="30609" x2="96049" y2="33333"/>
                        <a14:foregroundMark x1="96049" y1="33333" x2="98420" y2="48237"/>
                        <a14:foregroundMark x1="98420" y1="48237" x2="97015" y2="67147"/>
                        <a14:foregroundMark x1="81387" y1="52724" x2="49956" y2="52724"/>
                        <a14:foregroundMark x1="64267" y1="28205" x2="62687" y2="41506"/>
                        <a14:foregroundMark x1="65233" y1="33814" x2="28534" y2="37340"/>
                        <a14:foregroundMark x1="29851" y1="42308" x2="22827" y2="38141"/>
                        <a14:foregroundMark x1="2546" y1="33013" x2="3073" y2="65545"/>
                        <a14:foregroundMark x1="3073" y1="65545" x2="2897" y2="66827"/>
                        <a14:foregroundMark x1="12994" y1="50481" x2="33275" y2="49199"/>
                        <a14:foregroundMark x1="33275" y1="49199" x2="51273" y2="51442"/>
                        <a14:foregroundMark x1="11677" y1="30288" x2="12818" y2="61378"/>
                        <a14:foregroundMark x1="17735" y1="69872" x2="24144" y2="71955"/>
                        <a14:foregroundMark x1="25988" y1="71474" x2="21949" y2="71474"/>
                        <a14:foregroundMark x1="24846" y1="71795" x2="26690" y2="71314"/>
                        <a14:foregroundMark x1="24846" y1="72596" x2="27305" y2="70513"/>
                        <a14:foregroundMark x1="88323" y1="15545" x2="86479" y2="31090"/>
                        <a14:foregroundMark x1="15979" y1="14744" x2="13257" y2="22756"/>
                        <a14:foregroundMark x1="85250" y1="71314" x2="95522" y2="68429"/>
                        <a14:foregroundMark x1="95522" y1="68429" x2="94644" y2="69712"/>
                        <a14:foregroundMark x1="88499" y1="69712" x2="87094" y2="81410"/>
                        <a14:foregroundMark x1="702" y1="78205" x2="702" y2="83974"/>
                        <a14:foregroundMark x1="12818" y1="77244" x2="12730" y2="83814"/>
                        <a14:foregroundMark x1="17296" y1="12179" x2="16242" y2="20192"/>
                        <a14:foregroundMark x1="21598" y1="11859" x2="13608" y2="10256"/>
                        <a14:foregroundMark x1="20281" y1="10577" x2="19666" y2="17788"/>
                        <a14:foregroundMark x1="21159" y1="9295" x2="13960" y2="9455"/>
                        <a14:foregroundMark x1="14399" y1="8173" x2="19579" y2="8013"/>
                        <a14:foregroundMark x1="84372" y1="10577" x2="91835" y2="18109"/>
                        <a14:foregroundMark x1="91835" y1="18109" x2="89025" y2="18109"/>
                        <a14:foregroundMark x1="84197" y1="9776" x2="91484" y2="8494"/>
                        <a14:foregroundMark x1="90957" y1="7692" x2="81036" y2="8974"/>
                        <a14:foregroundMark x1="81036" y1="83814" x2="90079" y2="87660"/>
                        <a14:foregroundMark x1="90079" y1="87660" x2="91659" y2="84455"/>
                        <a14:foregroundMark x1="18701" y1="86058" x2="9833" y2="82853"/>
                        <a14:foregroundMark x1="9833" y1="82853" x2="15891" y2="84295"/>
                        <a14:foregroundMark x1="18437" y1="83974" x2="20983" y2="88782"/>
                        <a14:backgroundMark x1="26953" y1="60096" x2="35645" y2="60577"/>
                        <a14:backgroundMark x1="36435" y1="43910" x2="34943" y2="42628"/>
                        <a14:backgroundMark x1="36435" y1="32372" x2="30817" y2="28526"/>
                        <a14:backgroundMark x1="30817" y1="28526" x2="29236" y2="28526"/>
                        <a14:backgroundMark x1="47498" y1="60256" x2="48288" y2="67147"/>
                        <a14:backgroundMark x1="57507" y1="66506" x2="55224" y2="59295"/>
                        <a14:backgroundMark x1="71642" y1="61378" x2="71817" y2="62340"/>
                        <a14:backgroundMark x1="74363" y1="62340" x2="68481" y2="63462"/>
                        <a14:backgroundMark x1="68832" y1="41026" x2="66111" y2="40064"/>
                        <a14:backgroundMark x1="34680" y1="43910" x2="39245" y2="455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24" y="3212976"/>
            <a:ext cx="5501343" cy="3013906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6A7EB3BA-119B-83F0-04B2-1C2D33247F3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custDataLst>
              <p:tags r:id="rId2"/>
            </p:custDataLst>
          </p:nvPr>
        </p:nvSpPr>
        <p:spPr>
          <a:xfrm>
            <a:off x="1235209" y="1340768"/>
            <a:ext cx="95050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Clr>
                <a:schemeClr val="dk2"/>
              </a:buClr>
              <a:buSzPts val="2400"/>
            </a:pPr>
            <a:r>
              <a:rPr lang="en-US" b="0" i="0" u="none" dirty="0">
                <a:solidFill>
                  <a:schemeClr val="tx1"/>
                </a:solidFill>
                <a:latin typeface="Century Gothic" panose="020B0502020202020204" pitchFamily="34" charset="0"/>
                <a:sym typeface="Arial"/>
              </a:rPr>
              <a:t>La </a:t>
            </a:r>
            <a:r>
              <a:rPr lang="en-US" b="1" i="0" u="none" dirty="0">
                <a:solidFill>
                  <a:schemeClr val="tx1"/>
                </a:solidFill>
                <a:latin typeface="Century Gothic" panose="020B0502020202020204" pitchFamily="34" charset="0"/>
                <a:sym typeface="Arial"/>
              </a:rPr>
              <a:t>roue</a:t>
            </a:r>
            <a:r>
              <a:rPr lang="en-US" b="0" i="0" u="none" dirty="0">
                <a:solidFill>
                  <a:schemeClr val="tx1"/>
                </a:solidFill>
                <a:latin typeface="Century Gothic" panose="020B0502020202020204" pitchFamily="34" charset="0"/>
                <a:sym typeface="Arial"/>
              </a:rPr>
              <a:t> </a:t>
            </a:r>
            <a:r>
              <a:rPr lang="en-US" b="0" i="0" u="none" dirty="0" err="1">
                <a:solidFill>
                  <a:schemeClr val="tx1"/>
                </a:solidFill>
                <a:latin typeface="Century Gothic" panose="020B0502020202020204" pitchFamily="34" charset="0"/>
                <a:sym typeface="Arial"/>
              </a:rPr>
              <a:t>est</a:t>
            </a:r>
            <a:r>
              <a:rPr lang="en-US" b="0" i="0" u="none" dirty="0">
                <a:solidFill>
                  <a:schemeClr val="tx1"/>
                </a:solidFill>
                <a:latin typeface="Century Gothic" panose="020B0502020202020204" pitchFamily="34" charset="0"/>
                <a:sym typeface="Arial"/>
              </a:rPr>
              <a:t> un </a:t>
            </a:r>
            <a:r>
              <a:rPr lang="en-US" b="0" i="0" u="none" dirty="0" err="1">
                <a:solidFill>
                  <a:schemeClr val="tx1"/>
                </a:solidFill>
                <a:latin typeface="Century Gothic" panose="020B0502020202020204" pitchFamily="34" charset="0"/>
                <a:sym typeface="Arial"/>
              </a:rPr>
              <a:t>disque</a:t>
            </a:r>
            <a:r>
              <a:rPr lang="en-US" b="0" i="0" u="none" dirty="0">
                <a:solidFill>
                  <a:schemeClr val="tx1"/>
                </a:solidFill>
                <a:latin typeface="Century Gothic" panose="020B0502020202020204" pitchFamily="34" charset="0"/>
                <a:sym typeface="Arial"/>
              </a:rPr>
              <a:t> plat qui </a:t>
            </a:r>
            <a:r>
              <a:rPr lang="en-US" b="0" i="0" u="none" dirty="0" err="1">
                <a:solidFill>
                  <a:schemeClr val="tx1"/>
                </a:solidFill>
                <a:latin typeface="Century Gothic" panose="020B0502020202020204" pitchFamily="34" charset="0"/>
                <a:sym typeface="Arial"/>
              </a:rPr>
              <a:t>tourne</a:t>
            </a:r>
            <a:r>
              <a:rPr lang="en-US" b="0" i="0" u="none" dirty="0">
                <a:solidFill>
                  <a:schemeClr val="tx1"/>
                </a:solidFill>
                <a:latin typeface="Century Gothic" panose="020B0502020202020204" pitchFamily="34" charset="0"/>
                <a:sym typeface="Arial"/>
              </a:rPr>
              <a:t> </a:t>
            </a:r>
            <a:r>
              <a:rPr lang="en-US" b="0" i="0" u="none" dirty="0" err="1">
                <a:solidFill>
                  <a:schemeClr val="tx1"/>
                </a:solidFill>
                <a:latin typeface="Century Gothic" panose="020B0502020202020204" pitchFamily="34" charset="0"/>
                <a:sym typeface="Arial"/>
              </a:rPr>
              <a:t>autour</a:t>
            </a:r>
            <a:r>
              <a:rPr lang="en-US" b="0" i="0" u="none" dirty="0">
                <a:solidFill>
                  <a:schemeClr val="tx1"/>
                </a:solidFill>
                <a:latin typeface="Century Gothic" panose="020B0502020202020204" pitchFamily="34" charset="0"/>
                <a:sym typeface="Arial"/>
              </a:rPr>
              <a:t> de son axe en passant par son </a:t>
            </a:r>
            <a:r>
              <a:rPr lang="en-US" b="0" i="0" u="none" dirty="0" err="1">
                <a:solidFill>
                  <a:schemeClr val="tx1"/>
                </a:solidFill>
                <a:latin typeface="Century Gothic" panose="020B0502020202020204" pitchFamily="34" charset="0"/>
                <a:sym typeface="Arial"/>
              </a:rPr>
              <a:t>centre</a:t>
            </a:r>
            <a:r>
              <a:rPr lang="en-US" b="0" i="0" u="none" dirty="0">
                <a:solidFill>
                  <a:schemeClr val="tx1"/>
                </a:solidFill>
                <a:latin typeface="Century Gothic" panose="020B0502020202020204" pitchFamily="34" charset="0"/>
                <a:sym typeface="Arial"/>
              </a:rPr>
              <a:t>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AC39237-12E6-F29B-1564-8E57A13BC3E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custDataLst>
              <p:tags r:id="rId3"/>
            </p:custDataLst>
          </p:nvPr>
        </p:nvSpPr>
        <p:spPr>
          <a:xfrm>
            <a:off x="1235209" y="1830663"/>
            <a:ext cx="92532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Clr>
                <a:schemeClr val="dk2"/>
              </a:buClr>
              <a:buSzPts val="2400"/>
            </a:pPr>
            <a:r>
              <a:rPr lang="fr-CA" dirty="0">
                <a:solidFill>
                  <a:schemeClr val="tx1"/>
                </a:solidFill>
                <a:latin typeface="Century Gothic" panose="020B0502020202020204" pitchFamily="34" charset="0"/>
              </a:rPr>
              <a:t>L’</a:t>
            </a:r>
            <a:r>
              <a:rPr lang="fr-CA" b="1" dirty="0">
                <a:solidFill>
                  <a:schemeClr val="tx1"/>
                </a:solidFill>
                <a:latin typeface="Century Gothic" panose="020B0502020202020204" pitchFamily="34" charset="0"/>
              </a:rPr>
              <a:t>essieu</a:t>
            </a:r>
            <a:r>
              <a:rPr lang="fr-CA" dirty="0">
                <a:solidFill>
                  <a:schemeClr val="tx1"/>
                </a:solidFill>
                <a:latin typeface="Century Gothic" panose="020B0502020202020204" pitchFamily="34" charset="0"/>
              </a:rPr>
              <a:t> est une tige à laquelle est reliée les roues. Il permet aux roues de tourner sur eux-mêmes.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E9F728-7325-6EC5-93E4-A51EBD05106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custDataLst>
              <p:tags r:id="rId4"/>
            </p:custDataLst>
          </p:nvPr>
        </p:nvSpPr>
        <p:spPr>
          <a:xfrm>
            <a:off x="1235209" y="2583554"/>
            <a:ext cx="75865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chemeClr val="dk2"/>
              </a:buClr>
              <a:buSzPts val="2400"/>
            </a:pPr>
            <a:r>
              <a:rPr lang="fr-CA" dirty="0">
                <a:solidFill>
                  <a:schemeClr val="tx1"/>
                </a:solidFill>
                <a:latin typeface="Century Gothic" panose="020B0502020202020204" pitchFamily="34" charset="0"/>
              </a:rPr>
              <a:t>Le </a:t>
            </a:r>
            <a:r>
              <a:rPr lang="fr-CA" b="1" dirty="0">
                <a:solidFill>
                  <a:schemeClr val="tx1"/>
                </a:solidFill>
                <a:latin typeface="Century Gothic" panose="020B0502020202020204" pitchFamily="34" charset="0"/>
              </a:rPr>
              <a:t>châssis</a:t>
            </a:r>
            <a:r>
              <a:rPr lang="fr-CA" dirty="0">
                <a:solidFill>
                  <a:schemeClr val="tx1"/>
                </a:solidFill>
                <a:latin typeface="Century Gothic" panose="020B0502020202020204" pitchFamily="34" charset="0"/>
              </a:rPr>
              <a:t> supporte et rigidifie tous les éléments du véhicule. 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4DCB6D56-3EE2-9209-7127-BE5DEF186B0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custDataLst>
              <p:tags r:id="rId5"/>
            </p:custDataLst>
          </p:nvPr>
        </p:nvSpPr>
        <p:spPr>
          <a:xfrm>
            <a:off x="10200456" y="3876951"/>
            <a:ext cx="1656184" cy="50405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EA6987FE-0510-89D5-79D2-90FEF00A897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custDataLst>
              <p:tags r:id="rId6"/>
            </p:custDataLst>
          </p:nvPr>
        </p:nvSpPr>
        <p:spPr>
          <a:xfrm>
            <a:off x="2178833" y="4314372"/>
            <a:ext cx="1656184" cy="50405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D89406AF-4F0B-3E73-F9F6-E57C2FB8C53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custDataLst>
              <p:tags r:id="rId7"/>
            </p:custDataLst>
          </p:nvPr>
        </p:nvSpPr>
        <p:spPr>
          <a:xfrm>
            <a:off x="6528048" y="3031283"/>
            <a:ext cx="1656184" cy="50405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7215F2E-69B9-19B9-EF5E-CE098233F09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custDataLst>
              <p:tags r:id="rId8"/>
            </p:custDataLst>
          </p:nvPr>
        </p:nvSpPr>
        <p:spPr>
          <a:xfrm>
            <a:off x="5156534" y="3813020"/>
            <a:ext cx="174493" cy="181381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B7E9F5A-222A-8432-71ED-ECD097918B9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custDataLst>
              <p:tags r:id="rId9"/>
            </p:custDataLst>
          </p:nvPr>
        </p:nvSpPr>
        <p:spPr>
          <a:xfrm>
            <a:off x="9048328" y="3816129"/>
            <a:ext cx="174493" cy="181381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34BBBFC1-2D21-6C70-CDEC-EE3F779984FE}"/>
              </a:ext>
            </a:extLst>
          </p:cNvPr>
          <p:cNvCxnSpPr>
            <a:cxnSpLocks noGrp="1" noRot="1" noMove="1" noResize="1" noEditPoints="1" noAdjustHandles="1" noChangeArrowheads="1" noChangeShapeType="1"/>
            <a:stCxn id="17" idx="3"/>
          </p:cNvCxnSpPr>
          <p:nvPr>
            <p:custDataLst>
              <p:tags r:id="rId10"/>
            </p:custDataLst>
          </p:nvPr>
        </p:nvCxnSpPr>
        <p:spPr>
          <a:xfrm>
            <a:off x="3835017" y="4566400"/>
            <a:ext cx="1321517" cy="1535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6D2CCF72-F7E7-3B7A-4D78-74C1EEE08FC9}"/>
              </a:ext>
            </a:extLst>
          </p:cNvPr>
          <p:cNvCxnSpPr>
            <a:cxnSpLocks noGrp="1" noRot="1" noMove="1" noResize="1" noEditPoints="1" noAdjustHandles="1" noChangeArrowheads="1" noChangeShapeType="1"/>
            <a:stCxn id="18" idx="2"/>
          </p:cNvCxnSpPr>
          <p:nvPr>
            <p:custDataLst>
              <p:tags r:id="rId11"/>
            </p:custDataLst>
          </p:nvPr>
        </p:nvCxnSpPr>
        <p:spPr>
          <a:xfrm flipH="1">
            <a:off x="7262495" y="3535339"/>
            <a:ext cx="93645" cy="3697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5FCD517B-6C8D-FDFF-12BF-857543968E22}"/>
              </a:ext>
            </a:extLst>
          </p:cNvPr>
          <p:cNvCxnSpPr>
            <a:cxnSpLocks noGrp="1" noRot="1" noMove="1" noResize="1" noEditPoints="1" noAdjustHandles="1" noChangeArrowheads="1" noChangeShapeType="1"/>
            <a:stCxn id="14" idx="2"/>
          </p:cNvCxnSpPr>
          <p:nvPr>
            <p:custDataLst>
              <p:tags r:id="rId12"/>
            </p:custDataLst>
          </p:nvPr>
        </p:nvCxnSpPr>
        <p:spPr>
          <a:xfrm flipH="1">
            <a:off x="9696400" y="4381007"/>
            <a:ext cx="1332148" cy="13522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Bulle narrative : rectangle à coins arrondis 33">
            <a:extLst>
              <a:ext uri="{FF2B5EF4-FFF2-40B4-BE49-F238E27FC236}">
                <a16:creationId xmlns:a16="http://schemas.microsoft.com/office/drawing/2014/main" id="{298D947B-6003-846A-40C5-7D2D209EB10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custDataLst>
              <p:tags r:id="rId13"/>
            </p:custDataLst>
          </p:nvPr>
        </p:nvSpPr>
        <p:spPr>
          <a:xfrm>
            <a:off x="81967" y="3091484"/>
            <a:ext cx="2161605" cy="1117797"/>
          </a:xfrm>
          <a:prstGeom prst="wedgeRoundRectCallout">
            <a:avLst>
              <a:gd name="adj1" fmla="val -19157"/>
              <a:gd name="adj2" fmla="val 72579"/>
              <a:gd name="adj3" fmla="val 16667"/>
            </a:avLst>
          </a:prstGeom>
          <a:solidFill>
            <a:srgbClr val="FFCF00"/>
          </a:solidFill>
          <a:ln>
            <a:solidFill>
              <a:srgbClr val="C49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b="1" dirty="0">
                <a:latin typeface="Century Gothic" panose="020B0502020202020204" pitchFamily="34" charset="0"/>
              </a:rPr>
              <a:t>N’oublie pas d’écrire tes réponses dans ton cahier!</a:t>
            </a: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0CC1BEBE-2A1C-907E-DD70-756E36F9F8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14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1271465" y="713822"/>
            <a:ext cx="4320480" cy="464733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F259E410-0598-4BDB-47B5-3D0DB19834B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15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2598499" y="4340149"/>
            <a:ext cx="826509" cy="452502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A4133CE4-CB99-4843-C95B-35F48D764F1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16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6908744" y="3059446"/>
            <a:ext cx="894792" cy="447397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0379E2B8-8B45-D0DE-8026-1CADB5F2E30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17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10704754" y="3901506"/>
            <a:ext cx="636926" cy="45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0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3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D90FBF1CE354459A06C055170AD682" ma:contentTypeVersion="15" ma:contentTypeDescription="Crée un document." ma:contentTypeScope="" ma:versionID="9792068a2d428a04e0757dec9e2c2f8b">
  <xsd:schema xmlns:xsd="http://www.w3.org/2001/XMLSchema" xmlns:xs="http://www.w3.org/2001/XMLSchema" xmlns:p="http://schemas.microsoft.com/office/2006/metadata/properties" xmlns:ns2="dccb84a8-50ad-4bdd-8723-b3f01e4e8ca0" xmlns:ns3="d3ba748b-eadf-43c2-b4a4-06bc211162c6" targetNamespace="http://schemas.microsoft.com/office/2006/metadata/properties" ma:root="true" ma:fieldsID="82b5c44cc710a567d77d50602d5fedeb" ns2:_="" ns3:_="">
    <xsd:import namespace="dccb84a8-50ad-4bdd-8723-b3f01e4e8ca0"/>
    <xsd:import namespace="d3ba748b-eadf-43c2-b4a4-06bc211162c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LengthInSeconds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2:SharedWithUsers" minOccurs="0"/>
                <xsd:element ref="ns2:SharedWithDetail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cb84a8-50ad-4bdd-8723-b3f01e4e8ca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eur d’ID de document" ma:description="Valeur de l’ID de document affecté à cet élément." ma:indexed="true" ma:internalName="_dlc_DocId" ma:readOnly="true">
      <xsd:simpleType>
        <xsd:restriction base="dms:Text"/>
      </xsd:simpleType>
    </xsd:element>
    <xsd:element name="_dlc_DocIdUrl" ma:index="9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1" nillable="true" ma:displayName="Taxonomy Catch All Column" ma:hidden="true" ma:list="{b9f45cee-2931-4167-895a-82b5d285c7ce}" ma:internalName="TaxCatchAll" ma:showField="CatchAllData" ma:web="dccb84a8-50ad-4bdd-8723-b3f01e4e8c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ba748b-eadf-43c2-b4a4-06bc211162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9c078f0b-2305-4889-8198-ee398ad9d4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3ba748b-eadf-43c2-b4a4-06bc211162c6">
      <Terms xmlns="http://schemas.microsoft.com/office/infopath/2007/PartnerControls"/>
    </lcf76f155ced4ddcb4097134ff3c332f>
    <TaxCatchAll xmlns="dccb84a8-50ad-4bdd-8723-b3f01e4e8ca0" xsi:nil="true"/>
    <_dlc_DocId xmlns="dccb84a8-50ad-4bdd-8723-b3f01e4e8ca0">QC6VWSTSPE23-1082571104-1549783</_dlc_DocId>
    <_dlc_DocIdUrl xmlns="dccb84a8-50ad-4bdd-8723-b3f01e4e8ca0">
      <Url>https://reseautechnoscience.sharepoint.com/sites/Serveur_R/_layouts/15/DocIdRedir.aspx?ID=QC6VWSTSPE23-1082571104-1549783</Url>
      <Description>QC6VWSTSPE23-1082571104-1549783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D55C64E4-C786-44EA-869A-DD82C5DE5B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cb84a8-50ad-4bdd-8723-b3f01e4e8ca0"/>
    <ds:schemaRef ds:uri="d3ba748b-eadf-43c2-b4a4-06bc211162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83D983F-5A47-49C7-B009-B1C43D86F675}">
  <ds:schemaRefs>
    <ds:schemaRef ds:uri="dccb84a8-50ad-4bdd-8723-b3f01e4e8ca0"/>
    <ds:schemaRef ds:uri="http://www.w3.org/XML/1998/namespace"/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d3ba748b-eadf-43c2-b4a4-06bc211162c6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6BB65EA-6484-4E9A-9E01-342F2392183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A712B83-607D-4084-A8C9-58303CD52438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66045</TotalTime>
  <Words>172</Words>
  <Application>Microsoft Office PowerPoint</Application>
  <PresentationFormat>Grand écran</PresentationFormat>
  <Paragraphs>23</Paragraphs>
  <Slides>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Century Gothic</vt:lpstr>
      <vt:lpstr>Calibri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Stéphanie</dc:creator>
  <cp:lastModifiedBy>Émilie Bénichou</cp:lastModifiedBy>
  <cp:revision>1129</cp:revision>
  <dcterms:created xsi:type="dcterms:W3CDTF">2013-07-01T15:25:31Z</dcterms:created>
  <dcterms:modified xsi:type="dcterms:W3CDTF">2024-10-11T13:29:56Z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0x0101002BD90FBF1CE354459A06C055170AD682</vt:lpwstr>
  </property>
  <property fmtid="{D5CDD505-2E9C-101B-9397-08002B2CF9AE}" pid="3" name="Order">
    <vt:r8>10803200</vt:r8>
  </property>
  <property fmtid="{D5CDD505-2E9C-101B-9397-08002B2CF9AE}" pid="4" name="_dlc_DocIdItemGuid">
    <vt:lpwstr>e04a32f8-6a2e-418c-9d52-02b53c3c9786</vt:lpwstr>
  </property>
  <property fmtid="{D5CDD505-2E9C-101B-9397-08002B2CF9AE}" pid="5" name="MediaServiceImageTags">
    <vt:lpwstr/>
  </property>
</Properties>
</file>