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6"/>
  </p:notesMasterIdLst>
  <p:sldIdLst>
    <p:sldId id="282" r:id="rId6"/>
    <p:sldId id="283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embeddedFontLst>
    <p:embeddedFont>
      <p:font typeface="Amatic SC" panose="00000500000000000000" pitchFamily="2" charset="-79"/>
      <p:regular r:id="rId17"/>
      <p:bold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00E3A4-BD07-C473-1D7D-F571F40162BD}" name="Émilie Bénichou" initials="ÉB" userId="S::ebenichou@technoscience.ca::84ea365b-144c-4212-81e2-2f64422d0b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Jutras" initials="I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633"/>
    <a:srgbClr val="66BFCF"/>
    <a:srgbClr val="ED784C"/>
    <a:srgbClr val="12699E"/>
    <a:srgbClr val="C49F00"/>
    <a:srgbClr val="FFCF00"/>
    <a:srgbClr val="FFDC44"/>
    <a:srgbClr val="A71126"/>
    <a:srgbClr val="5E0A16"/>
    <a:srgbClr val="E0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0E995-4AE8-4058-BA9B-4F856F08FD19}" v="10" dt="2024-10-10T15:43:29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0860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F3CD-44CF-46E1-894A-1935E7617A15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4C38-13CF-43B0-98FF-DB7006042C2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0E1-E1EB-4D2C-A841-A764A70940B9}" type="datetimeFigureOut">
              <a:rPr lang="fr-CA" smtClean="0"/>
              <a:pPr/>
              <a:t>2025-01-14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25.png"/><Relationship Id="rId1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C41A63-ADBA-B2F9-07E5-65B7E730F6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7032104" y="2492896"/>
            <a:ext cx="4405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>
                <a:solidFill>
                  <a:srgbClr val="12699E"/>
                </a:solidFill>
                <a:latin typeface="Century Gothic" panose="020B0502020202020204" pitchFamily="34" charset="0"/>
              </a:rPr>
              <a:t>Activité 2 – Il faut que ça roule!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C5F9A9-686E-15DD-AE80-4E5DD7BFFC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583336"/>
            <a:ext cx="2736304" cy="445445"/>
          </a:xfrm>
          <a:prstGeom prst="rect">
            <a:avLst/>
          </a:prstGeom>
        </p:spPr>
      </p:pic>
      <p:sp>
        <p:nvSpPr>
          <p:cNvPr id="7" name="Google Shape;261;p32">
            <a:extLst>
              <a:ext uri="{FF2B5EF4-FFF2-40B4-BE49-F238E27FC236}">
                <a16:creationId xmlns:a16="http://schemas.microsoft.com/office/drawing/2014/main" id="{9139FFD8-DC8C-C22B-BBFF-62B0CD0262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182520" y="1468405"/>
            <a:ext cx="8229600" cy="56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E01633"/>
                </a:solidFill>
                <a:latin typeface="Century Gothic" panose="020B0502020202020204" pitchFamily="34" charset="0"/>
                <a:sym typeface="Calibri"/>
              </a:rPr>
              <a:t>Que se </a:t>
            </a:r>
            <a:r>
              <a:rPr lang="en-US" sz="2000" b="1" i="0" u="none" strike="noStrike" cap="none" dirty="0" err="1">
                <a:solidFill>
                  <a:srgbClr val="E01633"/>
                </a:solidFill>
                <a:latin typeface="Century Gothic" panose="020B0502020202020204" pitchFamily="34" charset="0"/>
                <a:sym typeface="Calibri"/>
              </a:rPr>
              <a:t>passe</a:t>
            </a:r>
            <a:r>
              <a:rPr lang="en-US" sz="2000" b="1" i="0" u="none" strike="noStrike" cap="none" dirty="0">
                <a:solidFill>
                  <a:srgbClr val="E01633"/>
                </a:solidFill>
                <a:latin typeface="Century Gothic" panose="020B0502020202020204" pitchFamily="34" charset="0"/>
                <a:sym typeface="Calibri"/>
              </a:rPr>
              <a:t>-t-</a:t>
            </a:r>
            <a:r>
              <a:rPr lang="en-US" sz="2000" b="1" i="0" u="none" strike="noStrike" cap="none" dirty="0" err="1">
                <a:solidFill>
                  <a:srgbClr val="E01633"/>
                </a:solidFill>
                <a:latin typeface="Century Gothic" panose="020B0502020202020204" pitchFamily="34" charset="0"/>
                <a:sym typeface="Calibri"/>
              </a:rPr>
              <a:t>il</a:t>
            </a:r>
            <a:r>
              <a:rPr lang="en-US" sz="2000" b="1" i="0" u="none" strike="noStrike" cap="none" dirty="0">
                <a:solidFill>
                  <a:srgbClr val="E01633"/>
                </a:solidFill>
                <a:latin typeface="Century Gothic" panose="020B0502020202020204" pitchFamily="34" charset="0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E01633"/>
                </a:solidFill>
                <a:latin typeface="Century Gothic" panose="020B0502020202020204" pitchFamily="34" charset="0"/>
                <a:sym typeface="Calibri"/>
              </a:rPr>
              <a:t>lorsque</a:t>
            </a:r>
            <a:r>
              <a:rPr lang="en-US" sz="20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…</a:t>
            </a:r>
            <a:endParaRPr sz="2000" dirty="0">
              <a:solidFill>
                <a:srgbClr val="E01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96021-67FA-1F7C-7559-81C6D57C8C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73442" y="1947778"/>
            <a:ext cx="5844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- les roues ne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pas bien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fixées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sur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l’essieu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3F09B9-3579-4B03-762E-A568EC7B4C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73442" y="2376831"/>
            <a:ext cx="7614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cs typeface="Calibri"/>
                <a:sym typeface="Calibri"/>
              </a:rPr>
              <a:t>- </a:t>
            </a:r>
            <a:r>
              <a:rPr lang="en-US" sz="2000" dirty="0" err="1">
                <a:latin typeface="Century Gothic" panose="020B0502020202020204" pitchFamily="34" charset="0"/>
                <a:cs typeface="Calibri"/>
                <a:sym typeface="Calibri"/>
              </a:rPr>
              <a:t>l'essieu</a:t>
            </a:r>
            <a:r>
              <a:rPr lang="en-US" sz="2000" dirty="0">
                <a:latin typeface="Century Gothic" panose="020B0502020202020204" pitchFamily="34" charset="0"/>
                <a:cs typeface="Calibri"/>
                <a:sym typeface="Calibri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Calibri"/>
                <a:sym typeface="Calibri"/>
              </a:rPr>
              <a:t>n'est</a:t>
            </a:r>
            <a:r>
              <a:rPr lang="en-US" sz="2000" dirty="0">
                <a:latin typeface="Century Gothic" panose="020B0502020202020204" pitchFamily="34" charset="0"/>
                <a:cs typeface="Calibri"/>
                <a:sym typeface="Calibri"/>
              </a:rPr>
              <a:t> pas </a:t>
            </a:r>
            <a:r>
              <a:rPr lang="en-US" sz="2000" dirty="0" err="1">
                <a:latin typeface="Century Gothic" panose="020B0502020202020204" pitchFamily="34" charset="0"/>
                <a:cs typeface="Calibri"/>
                <a:sym typeface="Calibri"/>
              </a:rPr>
              <a:t>fixé</a:t>
            </a:r>
            <a:r>
              <a:rPr lang="en-US" sz="2000" dirty="0">
                <a:latin typeface="Century Gothic" panose="020B0502020202020204" pitchFamily="34" charset="0"/>
                <a:cs typeface="Calibri"/>
                <a:sym typeface="Calibri"/>
              </a:rPr>
              <a:t> au </a:t>
            </a:r>
            <a:r>
              <a:rPr lang="en-US" sz="2000" dirty="0" err="1">
                <a:latin typeface="Century Gothic" panose="020B0502020202020204" pitchFamily="34" charset="0"/>
                <a:cs typeface="Calibri"/>
                <a:sym typeface="Calibri"/>
              </a:rPr>
              <a:t>centre</a:t>
            </a:r>
            <a:r>
              <a:rPr lang="en-US" sz="2000" dirty="0">
                <a:latin typeface="Century Gothic" panose="020B0502020202020204" pitchFamily="34" charset="0"/>
                <a:cs typeface="Calibri"/>
                <a:sym typeface="Calibri"/>
              </a:rPr>
              <a:t> de la roue?</a:t>
            </a:r>
            <a:r>
              <a:rPr lang="en-US" sz="2000" b="1" dirty="0">
                <a:latin typeface="Century Gothic" panose="020B0502020202020204" pitchFamily="34" charset="0"/>
                <a:cs typeface="Calibri"/>
                <a:sym typeface="Calibri"/>
              </a:rPr>
              <a:t> </a:t>
            </a:r>
            <a:endParaRPr lang="fr-CA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4722EC-00B5-8AF5-0CDD-77EC7271C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81317" y="2796948"/>
            <a:ext cx="578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- les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essieux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ne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pas de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même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longueur?</a:t>
            </a:r>
            <a:endParaRPr lang="fr-CA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339E5-7471-B752-B5C5-D6E60B694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81317" y="3224701"/>
            <a:ext cx="4567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- les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essieux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ne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pas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parallèles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?</a:t>
            </a:r>
            <a:endParaRPr lang="fr-CA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D4490-1297-A673-35B3-50141E0E1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81317" y="3653754"/>
            <a:ext cx="8064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- les roues d'un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même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essieu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ne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pas de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même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dimension? </a:t>
            </a:r>
            <a:endParaRPr lang="fr-CA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10E7F-49F7-C252-53FB-89DE32F67B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81317" y="4077072"/>
            <a:ext cx="5093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- la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largeur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épaisseur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) des roues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varie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?</a:t>
            </a:r>
            <a:endParaRPr lang="fr-CA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964099-6474-A4D4-4C82-221502EA6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81317" y="4506125"/>
            <a:ext cx="3995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- le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diamètre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des roues </a:t>
            </a:r>
            <a:r>
              <a:rPr lang="en-US" sz="2000" dirty="0" err="1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varie</a:t>
            </a: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? </a:t>
            </a:r>
            <a:endParaRPr lang="fr-CA" sz="20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578E4AB-593E-B038-FC1A-48CE65FD72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1416950"/>
            <a:ext cx="1400688" cy="12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ransport, roue, Pièce auto, jante&#10;&#10;Description générée automatiquement">
            <a:extLst>
              <a:ext uri="{FF2B5EF4-FFF2-40B4-BE49-F238E27FC236}">
                <a16:creationId xmlns:a16="http://schemas.microsoft.com/office/drawing/2014/main" id="{AEC24256-EBF5-B515-E77B-F859C85B1F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896" y="3120081"/>
            <a:ext cx="3429000" cy="3429000"/>
          </a:xfrm>
          <a:prstGeom prst="rect">
            <a:avLst/>
          </a:prstGeom>
        </p:spPr>
      </p:pic>
      <p:pic>
        <p:nvPicPr>
          <p:cNvPr id="29" name="Image 28" descr="Une image contenant transport, roue, parlé, pneu&#10;&#10;Description générée automatiquement">
            <a:extLst>
              <a:ext uri="{FF2B5EF4-FFF2-40B4-BE49-F238E27FC236}">
                <a16:creationId xmlns:a16="http://schemas.microsoft.com/office/drawing/2014/main" id="{E844D0AF-CE27-A723-75ED-FA9367A856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880" y="3872178"/>
            <a:ext cx="2348880" cy="234888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5BC53AA9-6C58-CF8C-56B8-759AD7C9943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67268" y="2385427"/>
            <a:ext cx="2579924" cy="1116380"/>
            <a:chOff x="5613932" y="2830771"/>
            <a:chExt cx="2550234" cy="91984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60C30B8-EA21-2A39-24A3-B89EEE04E2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958" y="2830771"/>
              <a:ext cx="1089208" cy="919844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0544720-16E2-575E-AF97-C81A37C2861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3932" y="2980084"/>
              <a:ext cx="1529412" cy="481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  <a:cs typeface="Amatic SC" panose="00000500000000000000" pitchFamily="2" charset="-79"/>
                </a:rPr>
                <a:t>Bouchons de </a:t>
              </a:r>
            </a:p>
            <a:p>
              <a:pPr algn="ctr"/>
              <a:r>
                <a:rPr lang="fr-CA" sz="1600" b="1" dirty="0">
                  <a:latin typeface="Century Gothic" panose="020B0502020202020204" pitchFamily="34" charset="0"/>
                  <a:cs typeface="Amatic SC" panose="00000500000000000000" pitchFamily="2" charset="-79"/>
                </a:rPr>
                <a:t>toutes sortes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AFFA66-0885-5B21-F3A0-C2FEE7E033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77657" y="3719570"/>
            <a:ext cx="2393100" cy="738271"/>
            <a:chOff x="545363" y="3695529"/>
            <a:chExt cx="2393100" cy="73827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05A0FC0-7538-8418-2A61-E4F6B3FB745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363" y="3845253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 dirty="0">
                  <a:latin typeface="Century Gothic" panose="020B0502020202020204" pitchFamily="34" charset="0"/>
                </a:rPr>
                <a:t>Bobines de fil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DEC3DF0-C16E-AC52-1F3C-2D8B3FA61F0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760" y="3695529"/>
              <a:ext cx="844703" cy="738271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596DCBF-9176-19A1-A42F-C62C5A05A7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81151" y="2348880"/>
            <a:ext cx="2487107" cy="883720"/>
            <a:chOff x="1135230" y="3467174"/>
            <a:chExt cx="2487107" cy="88372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B8912BE-A991-F07B-BF72-10D15D245A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230" y="3616646"/>
              <a:ext cx="1262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Bouchons de liège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7698FA6-346B-C46B-BB30-00328F6F9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274" y="3467174"/>
              <a:ext cx="1262063" cy="883720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996D537-5D1F-4D3A-F80E-1F5ADE3F6F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20527" y="2867719"/>
            <a:ext cx="2233392" cy="729762"/>
            <a:chOff x="807606" y="2686521"/>
            <a:chExt cx="2233392" cy="72976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D6E102AF-5BD6-A21C-6010-4F0E051B351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236" y="2686521"/>
              <a:ext cx="729762" cy="729762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81C9562-FA8B-A2B1-1035-3F94B4C1108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7606" y="2753898"/>
              <a:ext cx="1429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Disques compacts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61218B0-1AA2-FD51-D27F-908CE3C3AE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07568" y="3608519"/>
            <a:ext cx="2612959" cy="741341"/>
            <a:chOff x="1783305" y="4149467"/>
            <a:chExt cx="2612959" cy="741341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29D59E8-5BE1-4D0B-96EA-2D26D0E2731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3305" y="4198044"/>
              <a:ext cx="16946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Couvercles de </a:t>
              </a:r>
            </a:p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toutes sortes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4ECE878-48B1-F584-284C-1D1415ED29C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650" b="89964" l="1781" r="98767">
                          <a14:backgroundMark x1="62603" y1="74270" x2="67397" y2="804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711" y="4149467"/>
              <a:ext cx="987553" cy="741341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9B9EB7E-D8A7-588F-BD23-9BE6789B000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59679" y="4377125"/>
            <a:ext cx="2363787" cy="987554"/>
            <a:chOff x="5050555" y="5005045"/>
            <a:chExt cx="2363787" cy="987554"/>
          </a:xfrm>
        </p:grpSpPr>
        <p:pic>
          <p:nvPicPr>
            <p:cNvPr id="34" name="Image 33" descr="Une image contenant cercle, capture d’écran&#10;&#10;Description générée automatiquement">
              <a:extLst>
                <a:ext uri="{FF2B5EF4-FFF2-40B4-BE49-F238E27FC236}">
                  <a16:creationId xmlns:a16="http://schemas.microsoft.com/office/drawing/2014/main" id="{590AC161-4F1D-E510-E8B6-7AE749DF7E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788" y="5005045"/>
              <a:ext cx="987554" cy="987554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0D88658-7AE2-8AC1-78DD-F0DE919655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50555" y="5307903"/>
              <a:ext cx="1429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Boutons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3B2827D-EA38-75FA-513F-30B654F146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68281" y="4438508"/>
            <a:ext cx="2436673" cy="856820"/>
            <a:chOff x="2407387" y="4514505"/>
            <a:chExt cx="2436673" cy="856820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D766F5D2-94E4-CE6E-2B71-76D79653D0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240" y="4514505"/>
              <a:ext cx="856820" cy="856820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BA91C96-75B8-F241-F258-61387BA86A2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7387" y="4759416"/>
              <a:ext cx="1429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Sous-verres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874A1F0D-0636-6450-BEBC-4B18DDD582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4220" y="2061637"/>
            <a:ext cx="726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i="1" dirty="0">
                <a:solidFill>
                  <a:srgbClr val="12699E"/>
                </a:solidFill>
                <a:latin typeface="Century Gothic" panose="020B0502020202020204" pitchFamily="34" charset="0"/>
              </a:rPr>
              <a:t>Rappel : Au 2</a:t>
            </a:r>
            <a:r>
              <a:rPr lang="fr-CA" sz="1400" i="1" baseline="30000" dirty="0">
                <a:solidFill>
                  <a:srgbClr val="12699E"/>
                </a:solidFill>
                <a:latin typeface="Century Gothic" panose="020B0502020202020204" pitchFamily="34" charset="0"/>
              </a:rPr>
              <a:t>e</a:t>
            </a:r>
            <a:r>
              <a:rPr lang="fr-CA" sz="1400" i="1" dirty="0">
                <a:solidFill>
                  <a:srgbClr val="12699E"/>
                </a:solidFill>
                <a:latin typeface="Century Gothic" panose="020B0502020202020204" pitchFamily="34" charset="0"/>
              </a:rPr>
              <a:t> et 3</a:t>
            </a:r>
            <a:r>
              <a:rPr lang="fr-CA" sz="1400" i="1" baseline="30000" dirty="0">
                <a:solidFill>
                  <a:srgbClr val="12699E"/>
                </a:solidFill>
                <a:latin typeface="Century Gothic" panose="020B0502020202020204" pitchFamily="34" charset="0"/>
              </a:rPr>
              <a:t>e</a:t>
            </a:r>
            <a:r>
              <a:rPr lang="fr-CA" sz="1400" i="1" dirty="0">
                <a:solidFill>
                  <a:srgbClr val="12699E"/>
                </a:solidFill>
                <a:latin typeface="Century Gothic" panose="020B0502020202020204" pitchFamily="34" charset="0"/>
              </a:rPr>
              <a:t> cycles, les roues doivent être constitués d’objets du quotidien circulaires.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FBA6EC3-FBBF-FE3D-CC5A-B4438C1135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1544" y="615110"/>
            <a:ext cx="3343209" cy="44130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7788117-D734-DB00-D3FD-2CDAA079E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077" y="1571842"/>
            <a:ext cx="7347531" cy="4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595EEB9-2471-F429-9189-AAAA31B6C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15656" y="908720"/>
            <a:ext cx="215989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74A1F0D-0636-6450-BEBC-4B18DDD582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4220" y="2061637"/>
            <a:ext cx="726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1" u="none" strike="noStrike" kern="1200" cap="none" spc="0" normalizeH="0" baseline="0" noProof="0" dirty="0">
                <a:ln>
                  <a:noFill/>
                </a:ln>
                <a:solidFill>
                  <a:srgbClr val="1269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Rappel : Au</a:t>
            </a:r>
            <a:r>
              <a:rPr kumimoji="0" lang="fr-CA" sz="1400" b="0" i="1" u="none" strike="noStrike" kern="1200" cap="none" spc="0" normalizeH="0" noProof="0" dirty="0">
                <a:ln>
                  <a:noFill/>
                </a:ln>
                <a:solidFill>
                  <a:srgbClr val="1269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</a:t>
            </a:r>
            <a:r>
              <a:rPr kumimoji="0" lang="fr-CA" sz="1400" b="0" i="1" u="none" strike="noStrike" kern="1200" cap="none" spc="0" normalizeH="0" baseline="30000" noProof="0" dirty="0">
                <a:ln>
                  <a:noFill/>
                </a:ln>
                <a:solidFill>
                  <a:srgbClr val="1269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fr-CA" sz="1400" b="0" i="1" u="none" strike="noStrike" kern="1200" cap="none" spc="0" normalizeH="0" noProof="0" dirty="0">
                <a:ln>
                  <a:noFill/>
                </a:ln>
                <a:solidFill>
                  <a:srgbClr val="1269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3</a:t>
            </a:r>
            <a:r>
              <a:rPr kumimoji="0" lang="fr-CA" sz="1400" b="0" i="1" u="none" strike="noStrike" kern="1200" cap="none" spc="0" normalizeH="0" baseline="30000" noProof="0" dirty="0">
                <a:ln>
                  <a:noFill/>
                </a:ln>
                <a:solidFill>
                  <a:srgbClr val="1269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fr-CA" sz="1400" b="0" i="1" u="none" strike="noStrike" kern="1200" cap="none" spc="0" normalizeH="0" noProof="0" dirty="0">
                <a:ln>
                  <a:noFill/>
                </a:ln>
                <a:solidFill>
                  <a:srgbClr val="1269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cycles, l</a:t>
            </a:r>
            <a:r>
              <a:rPr kumimoji="0" lang="fr-CA" sz="1400" b="0" i="1" u="none" strike="noStrike" kern="1200" cap="none" spc="0" normalizeH="0" baseline="0" noProof="0" dirty="0">
                <a:ln>
                  <a:noFill/>
                </a:ln>
                <a:solidFill>
                  <a:srgbClr val="1269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essieux doivent être constitués d’objets du quotidien circulaires.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8D5E6C-9F75-5194-62DA-04B4155A053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615110"/>
            <a:ext cx="3343209" cy="44130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FFD1288-8F59-B7AA-8C68-7FF7551614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19071" y="2572215"/>
            <a:ext cx="1440986" cy="1059959"/>
            <a:chOff x="656724" y="2008664"/>
            <a:chExt cx="1440986" cy="105995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DC082F8-6538-D3F7-AED6-2502F452311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724" y="2391433"/>
              <a:ext cx="806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 dirty="0">
                  <a:latin typeface="Century Gothic" panose="020B0502020202020204" pitchFamily="34" charset="0"/>
                </a:rPr>
                <a:t>Pailles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1ABC24E-F748-8CF2-0C40-3C5AC922DB2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3" b="98750" l="10000" r="90000">
                          <a14:foregroundMark x1="37969" y1="6094" x2="27656" y2="19844"/>
                          <a14:foregroundMark x1="72656" y1="15781" x2="59062" y2="27813"/>
                          <a14:foregroundMark x1="61563" y1="13750" x2="48438" y2="25625"/>
                          <a14:foregroundMark x1="48438" y1="10469" x2="36719" y2="23750"/>
                          <a14:backgroundMark x1="68125" y1="6094" x2="68125" y2="6094"/>
                          <a14:backgroundMark x1="61406" y1="4844" x2="61406" y2="4844"/>
                          <a14:backgroundMark x1="50781" y1="4844" x2="38594" y2="13750"/>
                          <a14:backgroundMark x1="30781" y1="6094" x2="23438" y2="19219"/>
                          <a14:backgroundMark x1="25625" y1="29219" x2="27031" y2="65625"/>
                          <a14:backgroundMark x1="27969" y1="72656" x2="32188" y2="96406"/>
                          <a14:backgroundMark x1="41094" y1="93594" x2="42813" y2="89375"/>
                          <a14:backgroundMark x1="42813" y1="84844" x2="31406" y2="25938"/>
                          <a14:backgroundMark x1="53750" y1="4844" x2="58125" y2="9531"/>
                          <a14:backgroundMark x1="55625" y1="11563" x2="40469" y2="29219"/>
                          <a14:backgroundMark x1="44375" y1="33125" x2="46563" y2="58906"/>
                          <a14:backgroundMark x1="65625" y1="16719" x2="52969" y2="27344"/>
                          <a14:backgroundMark x1="53281" y1="31406" x2="52656" y2="42344"/>
                          <a14:backgroundMark x1="75000" y1="18281" x2="74375" y2="22188"/>
                          <a14:backgroundMark x1="72500" y1="24531" x2="70938" y2="30156"/>
                          <a14:backgroundMark x1="52656" y1="46719" x2="53750" y2="52969"/>
                          <a14:backgroundMark x1="46094" y1="60781" x2="46406" y2="64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4" t="1992" r="23568" b="2559"/>
            <a:stretch/>
          </p:blipFill>
          <p:spPr>
            <a:xfrm rot="20200078">
              <a:off x="1481638" y="2008664"/>
              <a:ext cx="616072" cy="1059959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F0EA726-04CC-F8FB-CD40-7399143868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925303" y="2677652"/>
            <a:ext cx="2234154" cy="866002"/>
            <a:chOff x="2985135" y="2306666"/>
            <a:chExt cx="2234154" cy="86600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055BCC0-399A-00B3-0E52-45FF271FBA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5135" y="2477161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Brochettes de bois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0C5CE7B-317B-CBD3-7967-1B16E9860CB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287" y="2306666"/>
              <a:ext cx="866002" cy="866002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14B4BC3-4020-982E-6A51-5B4C82424A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992029" y="3766364"/>
            <a:ext cx="2167428" cy="1001198"/>
            <a:chOff x="1050249" y="3172668"/>
            <a:chExt cx="2167428" cy="100119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7C56F62-DF2D-2BC2-D2D6-F8FA9F3F889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375" r="97375">
                          <a14:backgroundMark x1="73500" y1="60250" x2="68125" y2="54625"/>
                          <a14:backgroundMark x1="67875" y1="54000" x2="59500" y2="56250"/>
                          <a14:backgroundMark x1="51125" y1="59625" x2="45000" y2="63250"/>
                          <a14:backgroundMark x1="44625" y1="64000" x2="39375" y2="66250"/>
                          <a14:backgroundMark x1="38625" y1="66250" x2="36625" y2="66875"/>
                          <a14:backgroundMark x1="64250" y1="52000" x2="63500" y2="47125"/>
                          <a14:backgroundMark x1="49000" y1="41750" x2="29375" y2="55750"/>
                          <a14:backgroundMark x1="41000" y1="36875" x2="38750" y2="35500"/>
                          <a14:backgroundMark x1="28000" y1="34500" x2="31250" y2="34750"/>
                          <a14:backgroundMark x1="24250" y1="84125" x2="67625" y2="71375"/>
                          <a14:backgroundMark x1="15125" y1="75500" x2="15000" y2="71875"/>
                          <a14:backgroundMark x1="48500" y1="37125" x2="39000" y2="35125"/>
                          <a14:backgroundMark x1="39125" y1="35875" x2="30375" y2="3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479" y="3172668"/>
              <a:ext cx="1001198" cy="1001198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C1D761D-D146-A2B1-DA56-8CD05A0D1D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0249" y="3420171"/>
              <a:ext cx="11464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Goujons de bois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FC9339D-E7D1-36BA-7DB9-F653E4FA8AF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86890" y="2747437"/>
            <a:ext cx="1621187" cy="561511"/>
            <a:chOff x="476523" y="3558081"/>
            <a:chExt cx="1621187" cy="561511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1495FCD-F5F1-8376-C33B-BE8C464129A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6523" y="3719019"/>
              <a:ext cx="10038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 dirty="0">
                  <a:latin typeface="Century Gothic" panose="020B0502020202020204" pitchFamily="34" charset="0"/>
                </a:rPr>
                <a:t>Crayons</a:t>
              </a: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F76163B7-10AC-F259-7FDA-B5C5C89427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199" y="3558081"/>
              <a:ext cx="561511" cy="561511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721E15C-537C-3DF9-5BF3-89E5EE8295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35560" y="3890806"/>
            <a:ext cx="2123521" cy="877033"/>
            <a:chOff x="1946071" y="4168126"/>
            <a:chExt cx="2123521" cy="877033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0CC9A45-C78A-296B-C61F-83325272189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6071" y="4254973"/>
              <a:ext cx="13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Tubes de stylo vides</a:t>
              </a:r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3EE2D44A-3370-BDB1-AD8D-D50FF7FEAF9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3500" r="92313">
                          <a14:foregroundMark x1="8750" y1="69250" x2="6063" y2="71250"/>
                          <a14:foregroundMark x1="6125" y1="75500" x2="5125" y2="71833"/>
                          <a14:foregroundMark x1="8375" y1="74333" x2="25563" y2="64000"/>
                          <a14:foregroundMark x1="88875" y1="23750" x2="29313" y2="61250"/>
                          <a14:foregroundMark x1="90125" y1="25250" x2="86375" y2="27333"/>
                          <a14:foregroundMark x1="88063" y1="20417" x2="86938" y2="21417"/>
                          <a14:foregroundMark x1="87000" y1="27417" x2="7375" y2="77167"/>
                          <a14:backgroundMark x1="25688" y1="85250" x2="59813" y2="80000"/>
                          <a14:backgroundMark x1="23750" y1="78583" x2="40875" y2="70167"/>
                          <a14:backgroundMark x1="44438" y1="65250" x2="67500" y2="49333"/>
                          <a14:backgroundMark x1="10938" y1="76500" x2="16938" y2="72833"/>
                          <a14:backgroundMark x1="87500" y1="28583" x2="82688" y2="31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58435">
              <a:off x="2900215" y="4168126"/>
              <a:ext cx="1169377" cy="877033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B031E1C-2BAD-406C-7CC9-DBC19068D8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93570" y="3921677"/>
            <a:ext cx="2353105" cy="584775"/>
            <a:chOff x="1836049" y="5245032"/>
            <a:chExt cx="2353105" cy="584775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443BE89-BD69-40FE-F5E8-FB15F3BB7E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36049" y="5245032"/>
              <a:ext cx="1716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Tuyaux de plastique</a:t>
              </a:r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44F64667-8AF1-A899-6B0E-B4190900F0A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3303">
              <a:off x="3271374" y="5452651"/>
              <a:ext cx="917780" cy="275334"/>
            </a:xfrm>
            <a:prstGeom prst="rect">
              <a:avLst/>
            </a:prstGeom>
          </p:spPr>
        </p:pic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13B71C83-CE02-071D-5A38-74CB4F899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8043" y="1607225"/>
            <a:ext cx="7495913" cy="454651"/>
          </a:xfrm>
          <a:prstGeom prst="rect">
            <a:avLst/>
          </a:prstGeom>
        </p:spPr>
      </p:pic>
      <p:pic>
        <p:nvPicPr>
          <p:cNvPr id="49" name="Image 48" descr="Car_chassis_123rf.jpg">
            <a:extLst>
              <a:ext uri="{FF2B5EF4-FFF2-40B4-BE49-F238E27FC236}">
                <a16:creationId xmlns:a16="http://schemas.microsoft.com/office/drawing/2014/main" id="{135B1F31-5D07-E9AD-5F59-9A32BEEA2E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493"/>
          <a:stretch/>
        </p:blipFill>
        <p:spPr>
          <a:xfrm>
            <a:off x="8651469" y="2590151"/>
            <a:ext cx="2995109" cy="304715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6E6DC8C-7E12-1A8D-EE1E-B4CA6EEDE4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057445" y="2575061"/>
            <a:ext cx="183156" cy="17428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Légende encadrée 2 16">
            <a:extLst>
              <a:ext uri="{FF2B5EF4-FFF2-40B4-BE49-F238E27FC236}">
                <a16:creationId xmlns:a16="http://schemas.microsoft.com/office/drawing/2014/main" id="{0B8BADF2-EB59-9702-35FA-A82B4FCD8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93629" y="1988840"/>
            <a:ext cx="1146987" cy="456530"/>
          </a:xfrm>
          <a:prstGeom prst="roundRect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sz="24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4C232CEC-37C0-F24E-136F-37E99FEBD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85138" y="2011623"/>
            <a:ext cx="763968" cy="392308"/>
          </a:xfrm>
          <a:prstGeom prst="rect">
            <a:avLst/>
          </a:prstGeom>
        </p:spPr>
      </p:pic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161AA10E-ED94-B310-D7E8-3A51CACBA3A8}"/>
              </a:ext>
            </a:extLst>
          </p:cNvPr>
          <p:cNvCxnSpPr>
            <a:cxnSpLocks noGrp="1" noRot="1" noMove="1" noResize="1" noEditPoints="1" noAdjustHandles="1" noChangeArrowheads="1" noChangeShapeType="1"/>
            <a:stCxn id="51" idx="2"/>
          </p:cNvCxnSpPr>
          <p:nvPr/>
        </p:nvCxnSpPr>
        <p:spPr>
          <a:xfrm flipH="1">
            <a:off x="10149023" y="2445370"/>
            <a:ext cx="918100" cy="863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8D5E6C-9F75-5194-62DA-04B4155A053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615110"/>
            <a:ext cx="3343209" cy="441304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B44C8927-DEF9-47E4-DBFB-E5B7E0FA0C6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33618" y="2222744"/>
            <a:ext cx="1718784" cy="869143"/>
            <a:chOff x="2668931" y="2552075"/>
            <a:chExt cx="1718784" cy="86914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C4A1CBD-685F-3E8C-B5D0-3833837E866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8931" y="2632144"/>
              <a:ext cx="1358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Écrous et boulons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A5E9FFB-4C6A-5026-0D9F-444F61D221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47205">
              <a:off x="3735857" y="2769361"/>
              <a:ext cx="869143" cy="434572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F5D546F-1196-1448-4630-EEC57F38BC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86040" y="2087857"/>
            <a:ext cx="2400994" cy="962232"/>
            <a:chOff x="-4823" y="1227057"/>
            <a:chExt cx="2400994" cy="96223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B244349-2252-47F9-C427-7544E6F4AE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823" y="1413451"/>
              <a:ext cx="1406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Attaches parisiennes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CFCFC4F-A285-E5E0-C425-34DAAF7726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75" r="96500">
                          <a14:foregroundMark x1="12875" y1="34000" x2="13875" y2="40625"/>
                          <a14:foregroundMark x1="17875" y1="54875" x2="19125" y2="58625"/>
                          <a14:foregroundMark x1="50500" y1="51000" x2="52625" y2="57625"/>
                          <a14:backgroundMark x1="51750" y1="70875" x2="55125" y2="63875"/>
                          <a14:backgroundMark x1="55875" y1="62625" x2="55375" y2="60750"/>
                          <a14:backgroundMark x1="63750" y1="75250" x2="60625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939" y="1227057"/>
              <a:ext cx="962232" cy="9622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E03F94D-35D3-5A13-A6FF-80311420EF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02200" y="2965792"/>
            <a:ext cx="2268104" cy="1187114"/>
            <a:chOff x="473341" y="2759106"/>
            <a:chExt cx="2268104" cy="1187114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653D5BD-9898-ABC6-8AFE-D2AA52DDF1B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8000" r="90000">
                          <a14:foregroundMark x1="20800" y1="35200" x2="14200" y2="32200"/>
                          <a14:backgroundMark x1="36800" y1="33400" x2="38200" y2="35600"/>
                          <a14:backgroundMark x1="38800" y1="36000" x2="39600" y2="37000"/>
                          <a14:backgroundMark x1="21800" y1="27200" x2="26600" y2="30000"/>
                          <a14:backgroundMark x1="22800" y1="21600" x2="22800" y2="24000"/>
                          <a14:backgroundMark x1="19000" y1="38000" x2="26200" y2="40600"/>
                          <a14:backgroundMark x1="69800" y1="55400" x2="65400" y2="53600"/>
                          <a14:backgroundMark x1="59000" y1="64000" x2="55000" y2="58000"/>
                          <a14:backgroundMark x1="64800" y1="64600" x2="61800" y2="60800"/>
                          <a14:backgroundMark x1="78600" y1="70200" x2="72600" y2="67000"/>
                          <a14:backgroundMark x1="15000" y1="34000" x2="3020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331" y="2759106"/>
              <a:ext cx="1187114" cy="1187114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70AC71F-228C-F625-021F-DFFF38A264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341" y="3273555"/>
              <a:ext cx="1295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 dirty="0">
                  <a:latin typeface="Century Gothic" panose="020B0502020202020204" pitchFamily="34" charset="0"/>
                </a:rPr>
                <a:t>Cure-pipes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C3EF29A-A9EB-7E07-7124-277B5DA733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95812" y="2247916"/>
            <a:ext cx="2205593" cy="617478"/>
            <a:chOff x="-936937" y="3724056"/>
            <a:chExt cx="2205593" cy="617478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EB1351D-5670-C1CB-3F47-72F40D36ED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936937" y="3740407"/>
              <a:ext cx="1262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Papier collant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13151D5-2074-660A-0279-787C64BFED5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90" y="3724056"/>
              <a:ext cx="949966" cy="617478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12560BD-6A3C-DD35-1E5A-C1A918FDAE0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74881" y="4009669"/>
            <a:ext cx="2293706" cy="926522"/>
            <a:chOff x="-719200" y="4115130"/>
            <a:chExt cx="2293706" cy="926522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F378024F-CE33-7686-7E90-97753557B13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84" y="4115130"/>
              <a:ext cx="926522" cy="926522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5AD6572-B47B-A4B0-29D8-445C1EFDF8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719200" y="4401603"/>
              <a:ext cx="1489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Pâte à modeler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62E7088-5C37-9252-4FB6-3AB0640ABE7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23176" y="4189113"/>
            <a:ext cx="2007263" cy="694131"/>
            <a:chOff x="-955611" y="5317605"/>
            <a:chExt cx="2007263" cy="69413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7CC6F361-429A-DB09-F26B-4D91F06A12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52" y="5317605"/>
              <a:ext cx="705700" cy="694131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17076F1-B0BE-0F3A-D826-49874EB77A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955611" y="5414212"/>
              <a:ext cx="13124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Colle chaude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8DFC8A8-8CEF-0F10-04CC-EF0A34D038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98938" y="4189113"/>
            <a:ext cx="1539719" cy="660050"/>
            <a:chOff x="863900" y="5486123"/>
            <a:chExt cx="1539719" cy="66005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24334129-AF7D-C471-E0DA-C28B354D212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305" y="5486123"/>
              <a:ext cx="438314" cy="660050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0C452D0-B122-A883-898D-1B78E19550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900" y="5554527"/>
              <a:ext cx="1187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Colle blanche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F650679-0045-EA00-6A42-681AAB424B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55860" y="3321018"/>
            <a:ext cx="1948633" cy="618197"/>
            <a:chOff x="3227591" y="4459528"/>
            <a:chExt cx="1948633" cy="618197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70CF07B5-59E9-DAD2-6021-A935A7E4CC8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4167" r="94667">
                          <a14:foregroundMark x1="74167" y1="76000" x2="75333" y2="89333"/>
                          <a14:backgroundMark x1="69333" y1="49778" x2="63500" y2="78222"/>
                          <a14:backgroundMark x1="51833" y1="21778" x2="47833" y2="28444"/>
                          <a14:backgroundMark x1="49667" y1="48444" x2="41667" y2="60222"/>
                          <a14:backgroundMark x1="27333" y1="50000" x2="26500" y2="40444"/>
                          <a14:backgroundMark x1="41500" y1="26000" x2="36000" y2="25778"/>
                          <a14:backgroundMark x1="66500" y1="28000" x2="67167" y2="28222"/>
                          <a14:backgroundMark x1="30000" y1="64222" x2="30667" y2="66222"/>
                          <a14:backgroundMark x1="38667" y1="38444" x2="37667" y2="42000"/>
                          <a14:backgroundMark x1="54333" y1="63111" x2="56167" y2="62000"/>
                          <a14:backgroundMark x1="44500" y1="84667" x2="46000" y2="84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117" y="4459528"/>
              <a:ext cx="777107" cy="582831"/>
            </a:xfrm>
            <a:prstGeom prst="rect">
              <a:avLst/>
            </a:prstGeom>
          </p:spPr>
        </p:pic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8D5F525-EEDE-63B5-03C6-5E7188E427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27591" y="4492950"/>
              <a:ext cx="1262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>
                  <a:latin typeface="Century Gothic" panose="020B0502020202020204" pitchFamily="34" charset="0"/>
                </a:rPr>
                <a:t>Billes de collier</a:t>
              </a:r>
            </a:p>
          </p:txBody>
        </p:sp>
      </p:grpSp>
      <p:sp>
        <p:nvSpPr>
          <p:cNvPr id="57" name="Bulle narrative : rectangle à coins arrondis 56">
            <a:extLst>
              <a:ext uri="{FF2B5EF4-FFF2-40B4-BE49-F238E27FC236}">
                <a16:creationId xmlns:a16="http://schemas.microsoft.com/office/drawing/2014/main" id="{780E03D4-2735-857D-9EC0-1EFEC3689D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26945" y="2702331"/>
            <a:ext cx="2719696" cy="1474856"/>
          </a:xfrm>
          <a:prstGeom prst="wedgeRoundRectCallout">
            <a:avLst>
              <a:gd name="adj1" fmla="val -76107"/>
              <a:gd name="adj2" fmla="val 43359"/>
              <a:gd name="adj3" fmla="val 16667"/>
            </a:avLst>
          </a:prstGeom>
          <a:solidFill>
            <a:srgbClr val="FFCF00"/>
          </a:solidFill>
          <a:ln>
            <a:solidFill>
              <a:srgbClr val="C49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Maintenant, comment relierais-tu les roues de ton véhicule entre elles?</a:t>
            </a:r>
          </a:p>
        </p:txBody>
      </p:sp>
      <p:sp>
        <p:nvSpPr>
          <p:cNvPr id="59" name="Bulle narrative : rectangle à coins arrondis 58">
            <a:extLst>
              <a:ext uri="{FF2B5EF4-FFF2-40B4-BE49-F238E27FC236}">
                <a16:creationId xmlns:a16="http://schemas.microsoft.com/office/drawing/2014/main" id="{C3511946-D7B8-866E-B618-035082330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3679" y="2682477"/>
            <a:ext cx="2719696" cy="1474856"/>
          </a:xfrm>
          <a:prstGeom prst="wedgeRoundRectCallout">
            <a:avLst>
              <a:gd name="adj1" fmla="val -76107"/>
              <a:gd name="adj2" fmla="val 43359"/>
              <a:gd name="adj3" fmla="val 16667"/>
            </a:avLst>
          </a:prstGeom>
          <a:solidFill>
            <a:srgbClr val="FFCF00"/>
          </a:solidFill>
          <a:ln>
            <a:solidFill>
              <a:srgbClr val="C49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Et comment fixeras-tu les essieux aux roues?</a:t>
            </a:r>
          </a:p>
        </p:txBody>
      </p:sp>
      <p:sp>
        <p:nvSpPr>
          <p:cNvPr id="60" name="Bulle narrative : rectangle à coins arrondis 59">
            <a:extLst>
              <a:ext uri="{FF2B5EF4-FFF2-40B4-BE49-F238E27FC236}">
                <a16:creationId xmlns:a16="http://schemas.microsoft.com/office/drawing/2014/main" id="{CE6E1907-A795-7961-74E0-26CB26093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26945" y="2227081"/>
            <a:ext cx="2719696" cy="1976170"/>
          </a:xfrm>
          <a:prstGeom prst="wedgeRoundRectCallout">
            <a:avLst>
              <a:gd name="adj1" fmla="val -76107"/>
              <a:gd name="adj2" fmla="val 43359"/>
              <a:gd name="adj3" fmla="val 16667"/>
            </a:avLst>
          </a:prstGeom>
          <a:solidFill>
            <a:srgbClr val="FFCF00"/>
          </a:solidFill>
          <a:ln>
            <a:solidFill>
              <a:srgbClr val="C49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Tu devras aussi penser à fixer tes roues et tes essieux à ton châssis. Comment t’y prendras-tu?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5EB53A46-9A2B-0C96-E75E-E8E0AF1B8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9693" y="1487826"/>
            <a:ext cx="7732614" cy="4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ercle,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834DC731-A379-7D45-49BB-934009F33F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284984"/>
            <a:ext cx="1844824" cy="18448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91AF75-B704-AF63-B207-9EF7908F4F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51" y="1448405"/>
            <a:ext cx="7392041" cy="18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7D8014-F64F-11B7-DAA4-BEB2921A1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980728"/>
            <a:ext cx="4245945" cy="43708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874BE18-B2C2-081A-F4F4-8268B48DC3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1700808"/>
            <a:ext cx="825355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7D8014-F64F-11B7-DAA4-BEB2921A1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980728"/>
            <a:ext cx="4245945" cy="437082"/>
          </a:xfrm>
          <a:prstGeom prst="rect">
            <a:avLst/>
          </a:prstGeom>
        </p:spPr>
      </p:pic>
      <p:pic>
        <p:nvPicPr>
          <p:cNvPr id="5" name="Google Shape;208;p25" descr="IMG_0737">
            <a:extLst>
              <a:ext uri="{FF2B5EF4-FFF2-40B4-BE49-F238E27FC236}">
                <a16:creationId xmlns:a16="http://schemas.microsoft.com/office/drawing/2014/main" id="{97C4B10D-43A7-8F34-C962-146AE64BFC9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 l="18749" t="6667" r="21426" b="10983"/>
          <a:stretch/>
        </p:blipFill>
        <p:spPr>
          <a:xfrm>
            <a:off x="2435493" y="1889227"/>
            <a:ext cx="2376264" cy="3168352"/>
          </a:xfrm>
          <a:prstGeom prst="roundRect">
            <a:avLst>
              <a:gd name="adj" fmla="val 8650"/>
            </a:avLst>
          </a:prstGeom>
          <a:ln>
            <a:noFill/>
          </a:ln>
          <a:effec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C818EB-1F58-9606-80B0-AE5CF5B97F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1409" y="20332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cxnSp>
        <p:nvCxnSpPr>
          <p:cNvPr id="8" name="Google Shape;215;p26">
            <a:extLst>
              <a:ext uri="{FF2B5EF4-FFF2-40B4-BE49-F238E27FC236}">
                <a16:creationId xmlns:a16="http://schemas.microsoft.com/office/drawing/2014/main" id="{529CFF96-9135-995A-6355-E6C9EA49402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3659629" y="2053996"/>
            <a:ext cx="1744067" cy="62731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9" name="Google Shape;217;p26">
            <a:extLst>
              <a:ext uri="{FF2B5EF4-FFF2-40B4-BE49-F238E27FC236}">
                <a16:creationId xmlns:a16="http://schemas.microsoft.com/office/drawing/2014/main" id="{49B9C65D-D14F-9196-417F-E73587AF9F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9612" y="1627617"/>
            <a:ext cx="1997741" cy="5232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Coroplaste</a:t>
            </a: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et brochette de bois</a:t>
            </a:r>
            <a:endParaRPr sz="1100" b="1" dirty="0">
              <a:latin typeface="Century Gothic" panose="020B0502020202020204" pitchFamily="34" charset="0"/>
            </a:endParaRPr>
          </a:p>
        </p:txBody>
      </p:sp>
      <p:cxnSp>
        <p:nvCxnSpPr>
          <p:cNvPr id="14" name="Google Shape;215;p26">
            <a:extLst>
              <a:ext uri="{FF2B5EF4-FFF2-40B4-BE49-F238E27FC236}">
                <a16:creationId xmlns:a16="http://schemas.microsoft.com/office/drawing/2014/main" id="{01A20D2E-3CD2-90CC-37AC-A22C7B53DE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3718865" y="3905451"/>
            <a:ext cx="1650044" cy="125324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5" name="Google Shape;217;p26">
            <a:extLst>
              <a:ext uri="{FF2B5EF4-FFF2-40B4-BE49-F238E27FC236}">
                <a16:creationId xmlns:a16="http://schemas.microsoft.com/office/drawing/2014/main" id="{B0637DE2-DEC1-F644-8A79-66027DE721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04826" y="4732315"/>
            <a:ext cx="1744068" cy="5232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Paille</a:t>
            </a:r>
            <a:r>
              <a:rPr lang="en-US" sz="1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et brochette de bois</a:t>
            </a:r>
            <a:endParaRPr sz="1100" b="1" dirty="0">
              <a:latin typeface="Century Gothic" panose="020B0502020202020204" pitchFamily="34" charset="0"/>
            </a:endParaRPr>
          </a:p>
        </p:txBody>
      </p:sp>
      <p:pic>
        <p:nvPicPr>
          <p:cNvPr id="17" name="Google Shape;205;p25" descr="IMG_0709">
            <a:extLst>
              <a:ext uri="{FF2B5EF4-FFF2-40B4-BE49-F238E27FC236}">
                <a16:creationId xmlns:a16="http://schemas.microsoft.com/office/drawing/2014/main" id="{DB81A0B7-5DB8-94F3-9AA0-313536BCECD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/>
          </a:blip>
          <a:srcRect l="34101" t="30805" r="7147" b="11792"/>
          <a:stretch/>
        </p:blipFill>
        <p:spPr>
          <a:xfrm>
            <a:off x="5231904" y="2496702"/>
            <a:ext cx="3048142" cy="1944216"/>
          </a:xfrm>
          <a:prstGeom prst="roundRect">
            <a:avLst>
              <a:gd name="adj" fmla="val 11768"/>
            </a:avLst>
          </a:prstGeom>
          <a:noFill/>
          <a:ln>
            <a:noFill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C519AD8-EDBA-00E9-4102-9FB67740B1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14599" y="25203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20" name="Google Shape;207;p25" descr="IMG_0713">
            <a:extLst>
              <a:ext uri="{FF2B5EF4-FFF2-40B4-BE49-F238E27FC236}">
                <a16:creationId xmlns:a16="http://schemas.microsoft.com/office/drawing/2014/main" id="{B5630899-3759-61C9-B590-48A3A7C7928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>
            <a:alphaModFix/>
          </a:blip>
          <a:srcRect l="23671" t="12788" r="22050"/>
          <a:stretch/>
        </p:blipFill>
        <p:spPr>
          <a:xfrm>
            <a:off x="8700193" y="2161296"/>
            <a:ext cx="2357264" cy="2779872"/>
          </a:xfrm>
          <a:prstGeom prst="roundRect">
            <a:avLst>
              <a:gd name="adj" fmla="val 13030"/>
            </a:avLst>
          </a:prstGeom>
          <a:noFill/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4909C52-EB5F-C2BF-C085-EDB6C1263C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03617" y="223409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602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7D8014-F64F-11B7-DAA4-BEB2921A1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980728"/>
            <a:ext cx="4245945" cy="437082"/>
          </a:xfrm>
          <a:prstGeom prst="rect">
            <a:avLst/>
          </a:prstGeom>
        </p:spPr>
      </p:pic>
      <p:pic>
        <p:nvPicPr>
          <p:cNvPr id="2" name="Google Shape;227;p27">
            <a:extLst>
              <a:ext uri="{FF2B5EF4-FFF2-40B4-BE49-F238E27FC236}">
                <a16:creationId xmlns:a16="http://schemas.microsoft.com/office/drawing/2014/main" id="{3C727DF0-AF15-2D55-1469-0F16323D6B9D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7608" y="1894520"/>
            <a:ext cx="4245945" cy="3068960"/>
          </a:xfrm>
          <a:prstGeom prst="roundRect">
            <a:avLst>
              <a:gd name="adj" fmla="val 11080"/>
            </a:avLst>
          </a:prstGeom>
          <a:noFill/>
          <a:ln>
            <a:noFill/>
          </a:ln>
        </p:spPr>
      </p:pic>
      <p:pic>
        <p:nvPicPr>
          <p:cNvPr id="3" name="Google Shape;241;p29">
            <a:extLst>
              <a:ext uri="{FF2B5EF4-FFF2-40B4-BE49-F238E27FC236}">
                <a16:creationId xmlns:a16="http://schemas.microsoft.com/office/drawing/2014/main" id="{0EB9CA77-0CC0-49DC-ADC2-B69388BD1FF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2104" y="1894520"/>
            <a:ext cx="4245945" cy="3068960"/>
          </a:xfrm>
          <a:prstGeom prst="roundRect">
            <a:avLst>
              <a:gd name="adj" fmla="val 12108"/>
            </a:avLst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9B6242-A3E5-D842-0AFE-3BF8B5C1F2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3"/>
          <a:stretch/>
        </p:blipFill>
        <p:spPr>
          <a:xfrm>
            <a:off x="9912424" y="3740320"/>
            <a:ext cx="1209126" cy="12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7D8014-F64F-11B7-DAA4-BEB2921A1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980728"/>
            <a:ext cx="4245945" cy="437082"/>
          </a:xfrm>
          <a:prstGeom prst="rect">
            <a:avLst/>
          </a:prstGeom>
        </p:spPr>
      </p:pic>
      <p:pic>
        <p:nvPicPr>
          <p:cNvPr id="4" name="Google Shape;250;p30">
            <a:extLst>
              <a:ext uri="{FF2B5EF4-FFF2-40B4-BE49-F238E27FC236}">
                <a16:creationId xmlns:a16="http://schemas.microsoft.com/office/drawing/2014/main" id="{6579C793-AE9E-E0D5-12FF-79A0217A23D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5600" y="1917390"/>
            <a:ext cx="4245945" cy="3078162"/>
          </a:xfrm>
          <a:prstGeom prst="roundRect">
            <a:avLst>
              <a:gd name="adj" fmla="val 12335"/>
            </a:avLst>
          </a:prstGeom>
          <a:noFill/>
          <a:ln>
            <a:noFill/>
          </a:ln>
        </p:spPr>
      </p:pic>
      <p:pic>
        <p:nvPicPr>
          <p:cNvPr id="5" name="Google Shape;255;p31">
            <a:extLst>
              <a:ext uri="{FF2B5EF4-FFF2-40B4-BE49-F238E27FC236}">
                <a16:creationId xmlns:a16="http://schemas.microsoft.com/office/drawing/2014/main" id="{E1270AE2-3128-ED14-6DF3-FEADDC82024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0096" y="1889919"/>
            <a:ext cx="4245945" cy="3078162"/>
          </a:xfrm>
          <a:prstGeom prst="roundRect">
            <a:avLst>
              <a:gd name="adj" fmla="val 11407"/>
            </a:avLst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B5F18F-BCC1-D6B3-23FD-EACC4C5420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64" y="1988840"/>
            <a:ext cx="1459820" cy="12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3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90FBF1CE354459A06C055170AD682" ma:contentTypeVersion="15" ma:contentTypeDescription="Crée un document." ma:contentTypeScope="" ma:versionID="9792068a2d428a04e0757dec9e2c2f8b">
  <xsd:schema xmlns:xsd="http://www.w3.org/2001/XMLSchema" xmlns:xs="http://www.w3.org/2001/XMLSchema" xmlns:p="http://schemas.microsoft.com/office/2006/metadata/properties" xmlns:ns2="dccb84a8-50ad-4bdd-8723-b3f01e4e8ca0" xmlns:ns3="d3ba748b-eadf-43c2-b4a4-06bc211162c6" targetNamespace="http://schemas.microsoft.com/office/2006/metadata/properties" ma:root="true" ma:fieldsID="82b5c44cc710a567d77d50602d5fedeb" ns2:_="" ns3:_="">
    <xsd:import namespace="dccb84a8-50ad-4bdd-8723-b3f01e4e8ca0"/>
    <xsd:import namespace="d3ba748b-eadf-43c2-b4a4-06bc211162c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b84a8-50ad-4bdd-8723-b3f01e4e8c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b9f45cee-2931-4167-895a-82b5d285c7ce}" ma:internalName="TaxCatchAll" ma:showField="CatchAllData" ma:web="dccb84a8-50ad-4bdd-8723-b3f01e4e8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a748b-eadf-43c2-b4a4-06bc21116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9c078f0b-2305-4889-8198-ee398ad9d4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a748b-eadf-43c2-b4a4-06bc211162c6">
      <Terms xmlns="http://schemas.microsoft.com/office/infopath/2007/PartnerControls"/>
    </lcf76f155ced4ddcb4097134ff3c332f>
    <TaxCatchAll xmlns="dccb84a8-50ad-4bdd-8723-b3f01e4e8ca0" xsi:nil="true"/>
    <_dlc_DocId xmlns="dccb84a8-50ad-4bdd-8723-b3f01e4e8ca0">QC6VWSTSPE23-1082571104-1549783</_dlc_DocId>
    <_dlc_DocIdUrl xmlns="dccb84a8-50ad-4bdd-8723-b3f01e4e8ca0">
      <Url>https://reseautechnoscience.sharepoint.com/sites/Serveur_R/_layouts/15/DocIdRedir.aspx?ID=QC6VWSTSPE23-1082571104-1549783</Url>
      <Description>QC6VWSTSPE23-1082571104-1549783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12B83-607D-4084-A8C9-58303CD524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55C64E4-C786-44EA-869A-DD82C5DE5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b84a8-50ad-4bdd-8723-b3f01e4e8ca0"/>
    <ds:schemaRef ds:uri="d3ba748b-eadf-43c2-b4a4-06bc211162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3D983F-5A47-49C7-B009-B1C43D86F675}">
  <ds:schemaRefs>
    <ds:schemaRef ds:uri="dccb84a8-50ad-4bdd-8723-b3f01e4e8ca0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d3ba748b-eadf-43c2-b4a4-06bc211162c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6BB65EA-6484-4E9A-9E01-342F23921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71831</TotalTime>
  <Words>224</Words>
  <Application>Microsoft Office PowerPoint</Application>
  <PresentationFormat>Grand écran</PresentationFormat>
  <Paragraphs>43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Century Gothic</vt:lpstr>
      <vt:lpstr>Amatic SC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se passe-t-il lorsque…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Sara Gosselin</cp:lastModifiedBy>
  <cp:revision>1131</cp:revision>
  <dcterms:created xsi:type="dcterms:W3CDTF">2013-07-01T15:25:31Z</dcterms:created>
  <dcterms:modified xsi:type="dcterms:W3CDTF">2025-01-14T22:43:12Z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0x0101002BD90FBF1CE354459A06C055170AD682</vt:lpwstr>
  </property>
  <property fmtid="{D5CDD505-2E9C-101B-9397-08002B2CF9AE}" pid="3" name="Order">
    <vt:r8>10803200</vt:r8>
  </property>
  <property fmtid="{D5CDD505-2E9C-101B-9397-08002B2CF9AE}" pid="4" name="_dlc_DocIdItemGuid">
    <vt:lpwstr>e04a32f8-6a2e-418c-9d52-02b53c3c9786</vt:lpwstr>
  </property>
  <property fmtid="{D5CDD505-2E9C-101B-9397-08002B2CF9AE}" pid="5" name="MediaServiceImageTags">
    <vt:lpwstr/>
  </property>
</Properties>
</file>