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0"/>
  </p:notesMasterIdLst>
  <p:sldIdLst>
    <p:sldId id="282" r:id="rId6"/>
    <p:sldId id="283" r:id="rId7"/>
    <p:sldId id="285" r:id="rId8"/>
    <p:sldId id="286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00E3A4-BD07-C473-1D7D-F571F40162BD}" name="Émilie Bénichou" initials="ÉB" userId="S::ebenichou@technoscience.ca::84ea365b-144c-4212-81e2-2f64422d0b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Jutras" initials="I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633"/>
    <a:srgbClr val="12699E"/>
    <a:srgbClr val="41B9D1"/>
    <a:srgbClr val="66BFCF"/>
    <a:srgbClr val="FFCF00"/>
    <a:srgbClr val="C49F00"/>
    <a:srgbClr val="FFDC44"/>
    <a:srgbClr val="ED784C"/>
    <a:srgbClr val="A71126"/>
    <a:srgbClr val="5E0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0E995-4AE8-4058-BA9B-4F856F08FD19}" v="10" dt="2024-10-10T15:43:29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0860" autoAdjust="0"/>
  </p:normalViewPr>
  <p:slideViewPr>
    <p:cSldViewPr>
      <p:cViewPr>
        <p:scale>
          <a:sx n="80" d="100"/>
          <a:sy n="80" d="100"/>
        </p:scale>
        <p:origin x="782" y="11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F3CD-44CF-46E1-894A-1935E7617A15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C4C38-13CF-43B0-98FF-DB7006042C2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9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4C38-13CF-43B0-98FF-DB7006042C29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D0E1-E1EB-4D2C-A841-A764A70940B9}" type="datetimeFigureOut">
              <a:rPr lang="fr-CA" smtClean="0"/>
              <a:pPr/>
              <a:t>2025-03-01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9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7.jpg"/><Relationship Id="rId5" Type="http://schemas.openxmlformats.org/officeDocument/2006/relationships/tags" Target="../tags/tag18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microsoft.com/office/2007/relationships/hdphoto" Target="../media/hdphoto1.wdp"/><Relationship Id="rId3" Type="http://schemas.openxmlformats.org/officeDocument/2006/relationships/tags" Target="../tags/tag25.xml"/><Relationship Id="rId21" Type="http://schemas.openxmlformats.org/officeDocument/2006/relationships/image" Target="../media/image9.jpe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6.png"/><Relationship Id="rId2" Type="http://schemas.openxmlformats.org/officeDocument/2006/relationships/tags" Target="../tags/tag24.xml"/><Relationship Id="rId16" Type="http://schemas.openxmlformats.org/officeDocument/2006/relationships/image" Target="../media/image15.jpg"/><Relationship Id="rId20" Type="http://schemas.openxmlformats.org/officeDocument/2006/relationships/image" Target="../media/image18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10" Type="http://schemas.openxmlformats.org/officeDocument/2006/relationships/tags" Target="../tags/tag32.xml"/><Relationship Id="rId19" Type="http://schemas.openxmlformats.org/officeDocument/2006/relationships/image" Target="../media/image17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C41A63-ADBA-B2F9-07E5-65B7E730F6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7275793" y="2996952"/>
            <a:ext cx="3833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b="1" dirty="0">
                <a:solidFill>
                  <a:srgbClr val="12699E"/>
                </a:solidFill>
                <a:latin typeface="Century Gothic" panose="020B0502020202020204" pitchFamily="34" charset="0"/>
              </a:rPr>
              <a:t>Activity 1 – The Wheel Hunt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935CF5-6873-22F3-0E65-F13CDFAAE1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3352" y="188640"/>
            <a:ext cx="2592288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183F114-3F0B-621C-6781-8B50395647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04664"/>
            <a:ext cx="3572341" cy="12843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2307392-2ABF-1015-B2C6-80F278654B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/>
          <a:srcRect r="4515" b="2714"/>
          <a:stretch/>
        </p:blipFill>
        <p:spPr>
          <a:xfrm>
            <a:off x="6672063" y="116632"/>
            <a:ext cx="5040560" cy="28083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45B09E-8E29-0506-1B5C-76E0D55B1EF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2424" y="5877272"/>
            <a:ext cx="2016224" cy="864096"/>
          </a:xfrm>
          <a:prstGeom prst="rect">
            <a:avLst/>
          </a:prstGeom>
        </p:spPr>
      </p:pic>
      <p:pic>
        <p:nvPicPr>
          <p:cNvPr id="8" name="Image 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AA67C3BF-09CF-DF5E-42B9-5E65E06B8F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5634196"/>
            <a:ext cx="2384376" cy="12546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2D60759-760D-0585-F182-C89298BBDD9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98443" y="2584223"/>
            <a:ext cx="7200800" cy="95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wheel is considered to be one of the  ____________________ inventions.</a:t>
            </a:r>
            <a:endParaRPr lang="en-US" sz="2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E890D89D-EEB1-0D45-9D4B-969B6E776DA4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7248128" y="764704"/>
            <a:ext cx="2808312" cy="1160736"/>
          </a:xfrm>
          <a:prstGeom prst="wedgeRoundRectCallout">
            <a:avLst>
              <a:gd name="adj1" fmla="val 61540"/>
              <a:gd name="adj2" fmla="val 58723"/>
              <a:gd name="adj3" fmla="val 16667"/>
            </a:avLst>
          </a:prstGeom>
          <a:solidFill>
            <a:srgbClr val="FFCF00"/>
          </a:solidFill>
          <a:ln>
            <a:solidFill>
              <a:srgbClr val="C49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err="1">
                <a:latin typeface="Century Gothic" panose="020B0502020202020204" pitchFamily="34" charset="0"/>
              </a:rPr>
              <a:t>Let’s</a:t>
            </a:r>
            <a:r>
              <a:rPr lang="fr-CA" b="1" dirty="0">
                <a:latin typeface="Century Gothic" panose="020B0502020202020204" pitchFamily="34" charset="0"/>
              </a:rPr>
              <a:t> </a:t>
            </a:r>
            <a:r>
              <a:rPr lang="fr-CA" b="1" dirty="0" err="1">
                <a:latin typeface="Century Gothic" panose="020B0502020202020204" pitchFamily="34" charset="0"/>
              </a:rPr>
              <a:t>review</a:t>
            </a:r>
            <a:r>
              <a:rPr lang="fr-CA" b="1" dirty="0">
                <a:latin typeface="Century Gothic" panose="020B0502020202020204" pitchFamily="34" charset="0"/>
              </a:rPr>
              <a:t> </a:t>
            </a:r>
            <a:r>
              <a:rPr lang="fr-CA" b="1" dirty="0" err="1">
                <a:latin typeface="Century Gothic" panose="020B0502020202020204" pitchFamily="34" charset="0"/>
              </a:rPr>
              <a:t>your</a:t>
            </a:r>
            <a:r>
              <a:rPr lang="fr-CA" b="1" dirty="0">
                <a:latin typeface="Century Gothic" panose="020B0502020202020204" pitchFamily="34" charset="0"/>
              </a:rPr>
              <a:t> </a:t>
            </a:r>
            <a:r>
              <a:rPr lang="fr-CA" b="1" dirty="0" err="1">
                <a:latin typeface="Century Gothic" panose="020B0502020202020204" pitchFamily="34" charset="0"/>
              </a:rPr>
              <a:t>prior</a:t>
            </a:r>
            <a:r>
              <a:rPr lang="fr-CA" b="1" dirty="0">
                <a:latin typeface="Century Gothic" panose="020B0502020202020204" pitchFamily="34" charset="0"/>
              </a:rPr>
              <a:t> </a:t>
            </a:r>
            <a:r>
              <a:rPr lang="fr-CA" b="1" dirty="0" err="1">
                <a:latin typeface="Century Gothic" panose="020B0502020202020204" pitchFamily="34" charset="0"/>
              </a:rPr>
              <a:t>knowledge</a:t>
            </a:r>
            <a:r>
              <a:rPr lang="fr-CA" b="1" dirty="0">
                <a:latin typeface="Century Gothic" panose="020B0502020202020204" pitchFamily="34" charset="0"/>
              </a:rPr>
              <a:t> </a:t>
            </a:r>
            <a:r>
              <a:rPr lang="fr-CA" b="1" dirty="0" err="1">
                <a:latin typeface="Century Gothic" panose="020B0502020202020204" pitchFamily="34" charset="0"/>
              </a:rPr>
              <a:t>before</a:t>
            </a:r>
            <a:r>
              <a:rPr lang="fr-CA" b="1" dirty="0">
                <a:latin typeface="Century Gothic" panose="020B0502020202020204" pitchFamily="34" charset="0"/>
              </a:rPr>
              <a:t> </a:t>
            </a:r>
            <a:r>
              <a:rPr lang="fr-CA" b="1" dirty="0" err="1">
                <a:latin typeface="Century Gothic" panose="020B0502020202020204" pitchFamily="34" charset="0"/>
              </a:rPr>
              <a:t>we</a:t>
            </a:r>
            <a:r>
              <a:rPr lang="fr-CA" b="1" dirty="0">
                <a:latin typeface="Century Gothic" panose="020B0502020202020204" pitchFamily="34" charset="0"/>
              </a:rPr>
              <a:t> start!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1B5031-144A-27FB-0DCC-A1967361526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75080" y="2910013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540553A-4B05-103C-B13E-867C8EFF921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86829" y="3029976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err="1">
                <a:solidFill>
                  <a:srgbClr val="E01633"/>
                </a:solidFill>
                <a:latin typeface="Century Gothic" panose="020B0502020202020204" pitchFamily="34" charset="0"/>
              </a:rPr>
              <a:t>most</a:t>
            </a:r>
            <a:r>
              <a:rPr lang="fr-CA" sz="24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 important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1AD89F-C53F-DEC8-2BBB-AD8A473571A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398443" y="3556344"/>
            <a:ext cx="7200800" cy="95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It revolutionized the way people work by making it possible to _____________ heavy materials. </a:t>
            </a:r>
            <a:endParaRPr lang="en-US" sz="2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B6A50A-9E50-5B05-9C3C-87283824B8D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52522" y="387487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6E4916-7ADA-AB05-E8DA-E041D1A0064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29142" y="4022437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transport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70891FA-5B11-CF59-4EC2-C5C9AC00F4A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398443" y="4597806"/>
            <a:ext cx="72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It </a:t>
            </a:r>
            <a:r>
              <a:rPr lang="fr-CA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also</a:t>
            </a:r>
            <a:r>
              <a:rPr lang="fr-CA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made </a:t>
            </a:r>
            <a:r>
              <a:rPr lang="fr-CA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it</a:t>
            </a:r>
            <a:r>
              <a:rPr lang="fr-CA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possible to ___________ </a:t>
            </a:r>
            <a:r>
              <a:rPr lang="fr-CA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around</a:t>
            </a:r>
            <a:r>
              <a:rPr lang="fr-CA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more </a:t>
            </a:r>
            <a:r>
              <a:rPr lang="fr-CA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easily</a:t>
            </a:r>
            <a:r>
              <a:rPr lang="fr-CA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fr-CA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fr-CA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5DD765-8E27-6412-A864-F1B117B75C1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164360" y="4321095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5063B34-FA28-368C-1241-C691A1815D7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22119" y="4505761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move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F539E2-D3FB-5317-52BC-691D279AAF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9945" y="1556792"/>
            <a:ext cx="2808312" cy="10274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2BBDF5-DEC4-D780-08F2-427A97ACFD5E}"/>
              </a:ext>
            </a:extLst>
          </p:cNvPr>
          <p:cNvSpPr/>
          <p:nvPr/>
        </p:nvSpPr>
        <p:spPr>
          <a:xfrm>
            <a:off x="10272464" y="5445224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08DA303-516B-3193-CEDF-53EA526DE02F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19"/>
          <a:stretch/>
        </p:blipFill>
        <p:spPr>
          <a:xfrm>
            <a:off x="10213013" y="5830091"/>
            <a:ext cx="1936240" cy="933407"/>
          </a:xfrm>
          <a:prstGeom prst="rect">
            <a:avLst/>
          </a:prstGeom>
        </p:spPr>
      </p:pic>
      <p:pic>
        <p:nvPicPr>
          <p:cNvPr id="23" name="Image 22" descr="Une image contenant transport, roue, Pièce auto, jante&#10;&#10;Description générée automatiquement">
            <a:extLst>
              <a:ext uri="{FF2B5EF4-FFF2-40B4-BE49-F238E27FC236}">
                <a16:creationId xmlns:a16="http://schemas.microsoft.com/office/drawing/2014/main" id="{AEC24256-EBF5-B515-E77B-F859C85B1FF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896" y="3120081"/>
            <a:ext cx="3429000" cy="3429000"/>
          </a:xfrm>
          <a:prstGeom prst="rect">
            <a:avLst/>
          </a:prstGeom>
        </p:spPr>
      </p:pic>
      <p:pic>
        <p:nvPicPr>
          <p:cNvPr id="29" name="Image 28" descr="Une image contenant transport, roue, parlé, pneu&#10;&#10;Description générée automatiquement">
            <a:extLst>
              <a:ext uri="{FF2B5EF4-FFF2-40B4-BE49-F238E27FC236}">
                <a16:creationId xmlns:a16="http://schemas.microsoft.com/office/drawing/2014/main" id="{E844D0AF-CE27-A723-75ED-FA9367A856A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880" y="3872178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1" grpId="0"/>
      <p:bldP spid="13" grpId="0"/>
      <p:bldP spid="14" grpId="0"/>
      <p:bldP spid="14" grpId="1"/>
      <p:bldP spid="15" grpId="0"/>
      <p:bldP spid="19" grpId="0"/>
      <p:bldP spid="20" grpId="0"/>
      <p:bldP spid="20" grpId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2D60759-760D-0585-F182-C89298BBDD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2467132" y="2733563"/>
            <a:ext cx="7200800" cy="95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In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1888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, John Dunlop obtained a patent for his invention: the rubber tire.</a:t>
            </a:r>
            <a:endParaRPr lang="en-US" sz="2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1AD89F-C53F-DEC8-2BBB-AD8A473571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2"/>
            </p:custDataLst>
          </p:nvPr>
        </p:nvSpPr>
        <p:spPr>
          <a:xfrm>
            <a:off x="2467132" y="3705684"/>
            <a:ext cx="73732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He took tubes made of ___________ and filled them with _____, then placed them around the wheels of his son's tricycle.</a:t>
            </a:r>
            <a:endParaRPr lang="en-US" sz="2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B6A50A-9E50-5B05-9C3C-87283824B8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3"/>
            </p:custDataLst>
          </p:nvPr>
        </p:nvSpPr>
        <p:spPr>
          <a:xfrm>
            <a:off x="5874625" y="3495473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6E4916-7ADA-AB05-E8DA-E041D1A006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>
            <a:off x="5569319" y="3587807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rubber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70891FA-5B11-CF59-4EC2-C5C9AC00F4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5"/>
            </p:custDataLst>
          </p:nvPr>
        </p:nvSpPr>
        <p:spPr>
          <a:xfrm>
            <a:off x="2467132" y="4747146"/>
            <a:ext cx="720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He </a:t>
            </a:r>
            <a:r>
              <a:rPr lang="fr-CA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had</a:t>
            </a:r>
            <a:r>
              <a:rPr lang="fr-CA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CA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just</a:t>
            </a:r>
            <a:r>
              <a:rPr lang="fr-CA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CA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invented</a:t>
            </a:r>
            <a:r>
              <a:rPr lang="fr-CA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the rubber tire!</a:t>
            </a:r>
            <a:endParaRPr lang="fr-CA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5DD765-8E27-6412-A864-F1B117B75C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6"/>
            </p:custDataLst>
          </p:nvPr>
        </p:nvSpPr>
        <p:spPr>
          <a:xfrm>
            <a:off x="2680297" y="3910971"/>
            <a:ext cx="3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5063B34-FA28-368C-1241-C691A1815D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7"/>
            </p:custDataLst>
          </p:nvPr>
        </p:nvSpPr>
        <p:spPr>
          <a:xfrm>
            <a:off x="2566914" y="391097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air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25D024-AC0C-DB15-0FAF-A2EF5C5EDF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137756" y="176967"/>
            <a:ext cx="1847429" cy="2471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E02434-249D-0370-3825-AB8AA939C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106714" y="129806"/>
            <a:ext cx="1920983" cy="2636549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F141A3-D8B0-342C-FA82-289CA37B21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2464" y="5517232"/>
            <a:ext cx="15841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3542FA8-B668-4CFB-49E6-6F622A4CA5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19"/>
          <a:stretch/>
        </p:blipFill>
        <p:spPr>
          <a:xfrm>
            <a:off x="10213013" y="5830091"/>
            <a:ext cx="1936240" cy="9334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79538F4-3345-CA17-C72C-607262C44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74616" y="1480184"/>
            <a:ext cx="2901304" cy="108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4" grpId="1"/>
      <p:bldP spid="15" grpId="0"/>
      <p:bldP spid="19" grpId="0"/>
      <p:bldP spid="20" grpId="0"/>
      <p:bldP spid="20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8969783D-34FE-6CAB-CF34-A7BAC9B3CB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692" b="89904" l="615" r="98420">
                        <a14:foregroundMark x1="7287" y1="14263" x2="17735" y2="12821"/>
                        <a14:foregroundMark x1="17735" y1="12821" x2="13608" y2="11538"/>
                        <a14:foregroundMark x1="88674" y1="13141" x2="77612" y2="12821"/>
                        <a14:foregroundMark x1="77612" y1="12821" x2="77612" y2="12821"/>
                        <a14:foregroundMark x1="85601" y1="11378" x2="91220" y2="16987"/>
                        <a14:foregroundMark x1="80334" y1="43429" x2="88147" y2="54487"/>
                        <a14:foregroundMark x1="88147" y1="54487" x2="82880" y2="40705"/>
                        <a14:foregroundMark x1="82880" y1="40705" x2="82792" y2="39744"/>
                        <a14:foregroundMark x1="84197" y1="30609" x2="96049" y2="33333"/>
                        <a14:foregroundMark x1="96049" y1="33333" x2="98420" y2="48237"/>
                        <a14:foregroundMark x1="98420" y1="48237" x2="97015" y2="67147"/>
                        <a14:foregroundMark x1="81387" y1="52724" x2="49956" y2="52724"/>
                        <a14:foregroundMark x1="64267" y1="28205" x2="62687" y2="41506"/>
                        <a14:foregroundMark x1="65233" y1="33814" x2="28534" y2="37340"/>
                        <a14:foregroundMark x1="29851" y1="42308" x2="22827" y2="38141"/>
                        <a14:foregroundMark x1="2546" y1="33013" x2="3073" y2="65545"/>
                        <a14:foregroundMark x1="3073" y1="65545" x2="2897" y2="66827"/>
                        <a14:foregroundMark x1="12994" y1="50481" x2="33275" y2="49199"/>
                        <a14:foregroundMark x1="33275" y1="49199" x2="51273" y2="51442"/>
                        <a14:foregroundMark x1="11677" y1="30288" x2="12818" y2="61378"/>
                        <a14:foregroundMark x1="17735" y1="69872" x2="24144" y2="71955"/>
                        <a14:foregroundMark x1="25988" y1="71474" x2="21949" y2="71474"/>
                        <a14:foregroundMark x1="24846" y1="71795" x2="26690" y2="71314"/>
                        <a14:foregroundMark x1="24846" y1="72596" x2="27305" y2="70513"/>
                        <a14:foregroundMark x1="88323" y1="15545" x2="86479" y2="31090"/>
                        <a14:foregroundMark x1="15979" y1="14744" x2="13257" y2="22756"/>
                        <a14:foregroundMark x1="85250" y1="71314" x2="95522" y2="68429"/>
                        <a14:foregroundMark x1="95522" y1="68429" x2="94644" y2="69712"/>
                        <a14:foregroundMark x1="88499" y1="69712" x2="87094" y2="81410"/>
                        <a14:foregroundMark x1="702" y1="78205" x2="702" y2="83974"/>
                        <a14:foregroundMark x1="12818" y1="77244" x2="12730" y2="83814"/>
                        <a14:foregroundMark x1="17296" y1="12179" x2="16242" y2="20192"/>
                        <a14:foregroundMark x1="21598" y1="11859" x2="13608" y2="10256"/>
                        <a14:foregroundMark x1="20281" y1="10577" x2="19666" y2="17788"/>
                        <a14:foregroundMark x1="21159" y1="9295" x2="13960" y2="9455"/>
                        <a14:foregroundMark x1="14399" y1="8173" x2="19579" y2="8013"/>
                        <a14:foregroundMark x1="84372" y1="10577" x2="91835" y2="18109"/>
                        <a14:foregroundMark x1="91835" y1="18109" x2="89025" y2="18109"/>
                        <a14:foregroundMark x1="84197" y1="9776" x2="91484" y2="8494"/>
                        <a14:foregroundMark x1="90957" y1="7692" x2="81036" y2="8974"/>
                        <a14:foregroundMark x1="81036" y1="83814" x2="90079" y2="87660"/>
                        <a14:foregroundMark x1="90079" y1="87660" x2="91659" y2="84455"/>
                        <a14:foregroundMark x1="18701" y1="86058" x2="9833" y2="82853"/>
                        <a14:foregroundMark x1="9833" y1="82853" x2="15891" y2="84295"/>
                        <a14:foregroundMark x1="18437" y1="83974" x2="20983" y2="88782"/>
                        <a14:backgroundMark x1="26953" y1="60096" x2="35645" y2="60577"/>
                        <a14:backgroundMark x1="36435" y1="43910" x2="34943" y2="42628"/>
                        <a14:backgroundMark x1="36435" y1="32372" x2="30817" y2="28526"/>
                        <a14:backgroundMark x1="30817" y1="28526" x2="29236" y2="28526"/>
                        <a14:backgroundMark x1="47498" y1="60256" x2="48288" y2="67147"/>
                        <a14:backgroundMark x1="57507" y1="66506" x2="55224" y2="59295"/>
                        <a14:backgroundMark x1="71642" y1="61378" x2="71817" y2="62340"/>
                        <a14:backgroundMark x1="74363" y1="62340" x2="68481" y2="63462"/>
                        <a14:backgroundMark x1="68832" y1="41026" x2="66111" y2="40064"/>
                        <a14:backgroundMark x1="34680" y1="43910" x2="39245" y2="45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3212976"/>
            <a:ext cx="5501343" cy="301390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A7EB3BA-119B-83F0-04B2-1C2D33247F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2"/>
            </p:custDataLst>
          </p:nvPr>
        </p:nvSpPr>
        <p:spPr>
          <a:xfrm>
            <a:off x="1235209" y="1340768"/>
            <a:ext cx="9505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2"/>
              </a:buClr>
              <a:buSzPts val="2400"/>
            </a:pPr>
            <a:r>
              <a:rPr lang="en-US" dirty="0">
                <a:latin typeface="Century Gothic" panose="020B0502020202020204" pitchFamily="34" charset="0"/>
                <a:sym typeface="Arial"/>
              </a:rPr>
              <a:t>The </a:t>
            </a:r>
            <a:r>
              <a:rPr lang="en-US" b="1" dirty="0">
                <a:latin typeface="Century Gothic" panose="020B0502020202020204" pitchFamily="34" charset="0"/>
                <a:sym typeface="Arial"/>
              </a:rPr>
              <a:t>wheel</a:t>
            </a:r>
            <a:r>
              <a:rPr lang="en-US" dirty="0">
                <a:latin typeface="Century Gothic" panose="020B0502020202020204" pitchFamily="34" charset="0"/>
                <a:sym typeface="Arial"/>
              </a:rPr>
              <a:t> is a flat disc that rotates around its axis, passing through its center.</a:t>
            </a:r>
            <a:endParaRPr lang="en-US" b="0" i="0" u="none" dirty="0">
              <a:solidFill>
                <a:schemeClr val="tx1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C39237-12E6-F29B-1564-8E57A13BC3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3"/>
            </p:custDataLst>
          </p:nvPr>
        </p:nvSpPr>
        <p:spPr>
          <a:xfrm>
            <a:off x="1235209" y="1830663"/>
            <a:ext cx="925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2"/>
              </a:buClr>
              <a:buSzPts val="2400"/>
            </a:pPr>
            <a:r>
              <a:rPr lang="fr-CA" dirty="0">
                <a:latin typeface="Century Gothic" panose="020B0502020202020204" pitchFamily="34" charset="0"/>
              </a:rPr>
              <a:t>The </a:t>
            </a:r>
            <a:r>
              <a:rPr lang="fr-CA" b="1" dirty="0" err="1">
                <a:latin typeface="Century Gothic" panose="020B0502020202020204" pitchFamily="34" charset="0"/>
              </a:rPr>
              <a:t>axle</a:t>
            </a:r>
            <a:r>
              <a:rPr lang="fr-CA" dirty="0">
                <a:latin typeface="Century Gothic" panose="020B0502020202020204" pitchFamily="34" charset="0"/>
              </a:rPr>
              <a:t> </a:t>
            </a:r>
            <a:r>
              <a:rPr lang="fr-CA" dirty="0" err="1">
                <a:latin typeface="Century Gothic" panose="020B0502020202020204" pitchFamily="34" charset="0"/>
              </a:rPr>
              <a:t>is</a:t>
            </a:r>
            <a:r>
              <a:rPr lang="fr-CA" dirty="0">
                <a:latin typeface="Century Gothic" panose="020B0502020202020204" pitchFamily="34" charset="0"/>
              </a:rPr>
              <a:t> a </a:t>
            </a:r>
            <a:r>
              <a:rPr lang="fr-CA" dirty="0" err="1">
                <a:latin typeface="Century Gothic" panose="020B0502020202020204" pitchFamily="34" charset="0"/>
              </a:rPr>
              <a:t>rod</a:t>
            </a:r>
            <a:r>
              <a:rPr lang="fr-CA" dirty="0">
                <a:latin typeface="Century Gothic" panose="020B0502020202020204" pitchFamily="34" charset="0"/>
              </a:rPr>
              <a:t> </a:t>
            </a:r>
            <a:r>
              <a:rPr lang="fr-CA" dirty="0" err="1">
                <a:latin typeface="Century Gothic" panose="020B0502020202020204" pitchFamily="34" charset="0"/>
              </a:rPr>
              <a:t>which</a:t>
            </a:r>
            <a:r>
              <a:rPr lang="fr-CA" dirty="0">
                <a:latin typeface="Century Gothic" panose="020B0502020202020204" pitchFamily="34" charset="0"/>
              </a:rPr>
              <a:t> </a:t>
            </a:r>
            <a:r>
              <a:rPr lang="fr-CA" dirty="0" err="1">
                <a:latin typeface="Century Gothic" panose="020B0502020202020204" pitchFamily="34" charset="0"/>
              </a:rPr>
              <a:t>connects</a:t>
            </a:r>
            <a:r>
              <a:rPr lang="fr-CA" dirty="0">
                <a:latin typeface="Century Gothic" panose="020B0502020202020204" pitchFamily="34" charset="0"/>
              </a:rPr>
              <a:t> the </a:t>
            </a:r>
            <a:r>
              <a:rPr lang="fr-CA" dirty="0" err="1">
                <a:latin typeface="Century Gothic" panose="020B0502020202020204" pitchFamily="34" charset="0"/>
              </a:rPr>
              <a:t>wheels</a:t>
            </a:r>
            <a:r>
              <a:rPr lang="fr-CA" dirty="0">
                <a:latin typeface="Century Gothic" panose="020B0502020202020204" pitchFamily="34" charset="0"/>
              </a:rPr>
              <a:t> and </a:t>
            </a:r>
            <a:r>
              <a:rPr lang="fr-CA" dirty="0" err="1">
                <a:latin typeface="Century Gothic" panose="020B0502020202020204" pitchFamily="34" charset="0"/>
              </a:rPr>
              <a:t>allows</a:t>
            </a:r>
            <a:r>
              <a:rPr lang="fr-CA" dirty="0">
                <a:latin typeface="Century Gothic" panose="020B0502020202020204" pitchFamily="34" charset="0"/>
              </a:rPr>
              <a:t> </a:t>
            </a:r>
            <a:r>
              <a:rPr lang="fr-CA" dirty="0" err="1">
                <a:latin typeface="Century Gothic" panose="020B0502020202020204" pitchFamily="34" charset="0"/>
              </a:rPr>
              <a:t>them</a:t>
            </a:r>
            <a:r>
              <a:rPr lang="fr-CA" dirty="0">
                <a:latin typeface="Century Gothic" panose="020B0502020202020204" pitchFamily="34" charset="0"/>
              </a:rPr>
              <a:t> to </a:t>
            </a:r>
            <a:r>
              <a:rPr lang="fr-CA" dirty="0" err="1">
                <a:latin typeface="Century Gothic" panose="020B0502020202020204" pitchFamily="34" charset="0"/>
              </a:rPr>
              <a:t>rotate</a:t>
            </a:r>
            <a:r>
              <a:rPr lang="fr-CA" dirty="0">
                <a:latin typeface="Century Gothic" panose="020B0502020202020204" pitchFamily="34" charset="0"/>
              </a:rPr>
              <a:t>.</a:t>
            </a:r>
            <a:endParaRPr lang="fr-CA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9F728-7325-6EC5-93E4-A51EBD0510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>
            <a:off x="1235209" y="2345462"/>
            <a:ext cx="7586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2"/>
              </a:buClr>
              <a:buSzPts val="2400"/>
            </a:pPr>
            <a:r>
              <a:rPr lang="fr-CA" dirty="0">
                <a:latin typeface="Century Gothic" panose="020B0502020202020204" pitchFamily="34" charset="0"/>
              </a:rPr>
              <a:t>The </a:t>
            </a:r>
            <a:r>
              <a:rPr lang="fr-CA" b="1" dirty="0" err="1">
                <a:latin typeface="Century Gothic" panose="020B0502020202020204" pitchFamily="34" charset="0"/>
              </a:rPr>
              <a:t>chassis</a:t>
            </a:r>
            <a:r>
              <a:rPr lang="fr-CA" dirty="0">
                <a:latin typeface="Century Gothic" panose="020B0502020202020204" pitchFamily="34" charset="0"/>
              </a:rPr>
              <a:t> supports and </a:t>
            </a:r>
            <a:r>
              <a:rPr lang="fr-CA" dirty="0" err="1">
                <a:latin typeface="Century Gothic" panose="020B0502020202020204" pitchFamily="34" charset="0"/>
              </a:rPr>
              <a:t>secures</a:t>
            </a:r>
            <a:r>
              <a:rPr lang="fr-CA" dirty="0">
                <a:latin typeface="Century Gothic" panose="020B0502020202020204" pitchFamily="34" charset="0"/>
              </a:rPr>
              <a:t> the </a:t>
            </a:r>
            <a:r>
              <a:rPr lang="fr-CA" dirty="0" err="1">
                <a:latin typeface="Century Gothic" panose="020B0502020202020204" pitchFamily="34" charset="0"/>
              </a:rPr>
              <a:t>vehicle’s</a:t>
            </a:r>
            <a:r>
              <a:rPr lang="fr-CA" dirty="0">
                <a:latin typeface="Century Gothic" panose="020B0502020202020204" pitchFamily="34" charset="0"/>
              </a:rPr>
              <a:t> structure.</a:t>
            </a:r>
            <a:r>
              <a:rPr lang="fr-CA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DCB6D56-3EE2-9209-7127-BE5DEF186B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5"/>
            </p:custDataLst>
          </p:nvPr>
        </p:nvSpPr>
        <p:spPr>
          <a:xfrm>
            <a:off x="10200456" y="3876951"/>
            <a:ext cx="1656184" cy="50405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A6987FE-0510-89D5-79D2-90FEF00A8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6"/>
            </p:custDataLst>
          </p:nvPr>
        </p:nvSpPr>
        <p:spPr>
          <a:xfrm>
            <a:off x="2178833" y="4314372"/>
            <a:ext cx="1656184" cy="50405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89406AF-4F0B-3E73-F9F6-E57C2FB8C5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7"/>
            </p:custDataLst>
          </p:nvPr>
        </p:nvSpPr>
        <p:spPr>
          <a:xfrm>
            <a:off x="6528048" y="3031283"/>
            <a:ext cx="1656184" cy="50405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215F2E-69B9-19B9-EF5E-CE098233F0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8"/>
            </p:custDataLst>
          </p:nvPr>
        </p:nvSpPr>
        <p:spPr>
          <a:xfrm>
            <a:off x="5156534" y="3813020"/>
            <a:ext cx="174493" cy="18138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7E9F5A-222A-8432-71ED-ECD097918B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9"/>
            </p:custDataLst>
          </p:nvPr>
        </p:nvSpPr>
        <p:spPr>
          <a:xfrm>
            <a:off x="9048328" y="3816129"/>
            <a:ext cx="174493" cy="18138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4BBBFC1-2D21-6C70-CDEC-EE3F779984FE}"/>
              </a:ext>
            </a:extLst>
          </p:cNvPr>
          <p:cNvCxnSpPr>
            <a:cxnSpLocks noGrp="1" noRot="1" noMove="1" noResize="1" noEditPoints="1" noAdjustHandles="1" noChangeArrowheads="1" noChangeShapeType="1"/>
            <a:stCxn id="17" idx="3"/>
          </p:cNvCxnSpPr>
          <p:nvPr>
            <p:custDataLst>
              <p:tags r:id="rId10"/>
            </p:custDataLst>
          </p:nvPr>
        </p:nvCxnSpPr>
        <p:spPr>
          <a:xfrm>
            <a:off x="3835017" y="4566400"/>
            <a:ext cx="1321517" cy="1535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D2CCF72-F7E7-3B7A-4D78-74C1EEE08FC9}"/>
              </a:ext>
            </a:extLst>
          </p:cNvPr>
          <p:cNvCxnSpPr>
            <a:cxnSpLocks noGrp="1" noRot="1" noMove="1" noResize="1" noEditPoints="1" noAdjustHandles="1" noChangeArrowheads="1" noChangeShapeType="1"/>
            <a:stCxn id="18" idx="2"/>
          </p:cNvCxnSpPr>
          <p:nvPr>
            <p:custDataLst>
              <p:tags r:id="rId11"/>
            </p:custDataLst>
          </p:nvPr>
        </p:nvCxnSpPr>
        <p:spPr>
          <a:xfrm flipH="1">
            <a:off x="7262495" y="3535339"/>
            <a:ext cx="93645" cy="369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FCD517B-6C8D-FDFF-12BF-857543968E22}"/>
              </a:ext>
            </a:extLst>
          </p:cNvPr>
          <p:cNvCxnSpPr>
            <a:cxnSpLocks noGrp="1" noRot="1" noMove="1" noResize="1" noEditPoints="1" noAdjustHandles="1" noChangeArrowheads="1" noChangeShapeType="1"/>
            <a:stCxn id="14" idx="2"/>
          </p:cNvCxnSpPr>
          <p:nvPr>
            <p:custDataLst>
              <p:tags r:id="rId12"/>
            </p:custDataLst>
          </p:nvPr>
        </p:nvCxnSpPr>
        <p:spPr>
          <a:xfrm flipH="1">
            <a:off x="9696400" y="4381007"/>
            <a:ext cx="1332148" cy="1352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ulle narrative : rectangle à coins arrondis 33">
            <a:extLst>
              <a:ext uri="{FF2B5EF4-FFF2-40B4-BE49-F238E27FC236}">
                <a16:creationId xmlns:a16="http://schemas.microsoft.com/office/drawing/2014/main" id="{298D947B-6003-846A-40C5-7D2D209EB1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3"/>
            </p:custDataLst>
          </p:nvPr>
        </p:nvSpPr>
        <p:spPr>
          <a:xfrm>
            <a:off x="81967" y="3091484"/>
            <a:ext cx="2161605" cy="1117797"/>
          </a:xfrm>
          <a:prstGeom prst="wedgeRoundRectCallout">
            <a:avLst>
              <a:gd name="adj1" fmla="val -19157"/>
              <a:gd name="adj2" fmla="val 72579"/>
              <a:gd name="adj3" fmla="val 16667"/>
            </a:avLst>
          </a:prstGeom>
          <a:solidFill>
            <a:srgbClr val="FFCF00"/>
          </a:solidFill>
          <a:ln>
            <a:solidFill>
              <a:srgbClr val="C49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err="1">
                <a:latin typeface="Century Gothic" panose="020B0502020202020204" pitchFamily="34" charset="0"/>
              </a:rPr>
              <a:t>Remember</a:t>
            </a:r>
            <a:r>
              <a:rPr lang="fr-CA" sz="1400" b="1" dirty="0">
                <a:latin typeface="Century Gothic" panose="020B0502020202020204" pitchFamily="34" charset="0"/>
              </a:rPr>
              <a:t> to </a:t>
            </a:r>
            <a:r>
              <a:rPr lang="fr-CA" sz="1400" b="1" dirty="0" err="1">
                <a:latin typeface="Century Gothic" panose="020B0502020202020204" pitchFamily="34" charset="0"/>
              </a:rPr>
              <a:t>write</a:t>
            </a:r>
            <a:r>
              <a:rPr lang="fr-CA" sz="1400" b="1" dirty="0">
                <a:latin typeface="Century Gothic" panose="020B0502020202020204" pitchFamily="34" charset="0"/>
              </a:rPr>
              <a:t> </a:t>
            </a:r>
            <a:r>
              <a:rPr lang="fr-CA" sz="1400" b="1" dirty="0" err="1">
                <a:latin typeface="Century Gothic" panose="020B0502020202020204" pitchFamily="34" charset="0"/>
              </a:rPr>
              <a:t>your</a:t>
            </a:r>
            <a:r>
              <a:rPr lang="fr-CA" sz="1400" b="1" dirty="0">
                <a:latin typeface="Century Gothic" panose="020B0502020202020204" pitchFamily="34" charset="0"/>
              </a:rPr>
              <a:t> </a:t>
            </a:r>
            <a:r>
              <a:rPr lang="fr-CA" sz="1400" b="1" dirty="0" err="1">
                <a:latin typeface="Century Gothic" panose="020B0502020202020204" pitchFamily="34" charset="0"/>
              </a:rPr>
              <a:t>answers</a:t>
            </a:r>
            <a:r>
              <a:rPr lang="fr-CA" sz="1400" b="1" dirty="0">
                <a:latin typeface="Century Gothic" panose="020B0502020202020204" pitchFamily="34" charset="0"/>
              </a:rPr>
              <a:t> in </a:t>
            </a:r>
            <a:r>
              <a:rPr lang="fr-CA" sz="1400" b="1" dirty="0" err="1">
                <a:latin typeface="Century Gothic" panose="020B0502020202020204" pitchFamily="34" charset="0"/>
              </a:rPr>
              <a:t>your</a:t>
            </a:r>
            <a:r>
              <a:rPr lang="fr-CA" sz="1400" b="1" dirty="0">
                <a:latin typeface="Century Gothic" panose="020B0502020202020204" pitchFamily="34" charset="0"/>
              </a:rPr>
              <a:t> </a:t>
            </a:r>
            <a:r>
              <a:rPr lang="fr-CA" sz="1400" b="1" dirty="0" err="1">
                <a:latin typeface="Century Gothic" panose="020B0502020202020204" pitchFamily="34" charset="0"/>
              </a:rPr>
              <a:t>Student</a:t>
            </a:r>
            <a:r>
              <a:rPr lang="fr-CA" sz="1400" b="1" dirty="0">
                <a:latin typeface="Century Gothic" panose="020B0502020202020204" pitchFamily="34" charset="0"/>
              </a:rPr>
              <a:t> </a:t>
            </a:r>
            <a:r>
              <a:rPr lang="fr-CA" sz="1400" b="1" dirty="0" err="1">
                <a:latin typeface="Century Gothic" panose="020B0502020202020204" pitchFamily="34" charset="0"/>
              </a:rPr>
              <a:t>Handbook</a:t>
            </a:r>
            <a:r>
              <a:rPr lang="fr-CA" sz="1400" b="1" dirty="0"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A4133CE4-CB99-4843-C95B-35F48D764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4"/>
            </p:custDataLst>
          </p:nvPr>
        </p:nvPicPr>
        <p:blipFill>
          <a:blip r:embed="rId19"/>
          <a:srcRect t="22160" b="3222"/>
          <a:stretch/>
        </p:blipFill>
        <p:spPr>
          <a:xfrm>
            <a:off x="6808462" y="3076828"/>
            <a:ext cx="1095355" cy="4086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39BA6A-9383-C5DA-B11D-339ECAA3A0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35209" y="708854"/>
            <a:ext cx="3708663" cy="4813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33F6E1-387E-D650-3BC3-C863B732C7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2464" y="5517232"/>
            <a:ext cx="15841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C87A6E8-7110-BD6D-B632-1E2891B209E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19"/>
          <a:stretch/>
        </p:blipFill>
        <p:spPr>
          <a:xfrm>
            <a:off x="10213013" y="5830091"/>
            <a:ext cx="1936240" cy="9334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EBF3F7B-2BB5-D1D7-057B-239D23FCCC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/>
          <a:srcRect t="8761" b="15520"/>
          <a:stretch/>
        </p:blipFill>
        <p:spPr>
          <a:xfrm>
            <a:off x="2645363" y="4361539"/>
            <a:ext cx="723123" cy="40972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18D47A9-5ACF-35D0-A5A4-D586022C9A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616759" y="3920340"/>
            <a:ext cx="823578" cy="4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ba748b-eadf-43c2-b4a4-06bc211162c6">
      <Terms xmlns="http://schemas.microsoft.com/office/infopath/2007/PartnerControls"/>
    </lcf76f155ced4ddcb4097134ff3c332f>
    <TaxCatchAll xmlns="dccb84a8-50ad-4bdd-8723-b3f01e4e8ca0" xsi:nil="true"/>
    <_dlc_DocId xmlns="dccb84a8-50ad-4bdd-8723-b3f01e4e8ca0">QC6VWSTSPE23-1082571104-1549783</_dlc_DocId>
    <_dlc_DocIdUrl xmlns="dccb84a8-50ad-4bdd-8723-b3f01e4e8ca0">
      <Url>https://reseautechnoscience.sharepoint.com/sites/Serveur_R/_layouts/15/DocIdRedir.aspx?ID=QC6VWSTSPE23-1082571104-1549783</Url>
      <Description>QC6VWSTSPE23-1082571104-1549783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D90FBF1CE354459A06C055170AD682" ma:contentTypeVersion="15" ma:contentTypeDescription="Crée un document." ma:contentTypeScope="" ma:versionID="9792068a2d428a04e0757dec9e2c2f8b">
  <xsd:schema xmlns:xsd="http://www.w3.org/2001/XMLSchema" xmlns:xs="http://www.w3.org/2001/XMLSchema" xmlns:p="http://schemas.microsoft.com/office/2006/metadata/properties" xmlns:ns2="dccb84a8-50ad-4bdd-8723-b3f01e4e8ca0" xmlns:ns3="d3ba748b-eadf-43c2-b4a4-06bc211162c6" targetNamespace="http://schemas.microsoft.com/office/2006/metadata/properties" ma:root="true" ma:fieldsID="82b5c44cc710a567d77d50602d5fedeb" ns2:_="" ns3:_="">
    <xsd:import namespace="dccb84a8-50ad-4bdd-8723-b3f01e4e8ca0"/>
    <xsd:import namespace="d3ba748b-eadf-43c2-b4a4-06bc211162c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b84a8-50ad-4bdd-8723-b3f01e4e8c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b9f45cee-2931-4167-895a-82b5d285c7ce}" ma:internalName="TaxCatchAll" ma:showField="CatchAllData" ma:web="dccb84a8-50ad-4bdd-8723-b3f01e4e8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a748b-eadf-43c2-b4a4-06bc21116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9c078f0b-2305-4889-8198-ee398ad9d4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6BB65EA-6484-4E9A-9E01-342F239218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3D983F-5A47-49C7-B009-B1C43D86F675}">
  <ds:schemaRefs>
    <ds:schemaRef ds:uri="dccb84a8-50ad-4bdd-8723-b3f01e4e8ca0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d3ba748b-eadf-43c2-b4a4-06bc211162c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55C64E4-C786-44EA-869A-DD82C5DE5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b84a8-50ad-4bdd-8723-b3f01e4e8ca0"/>
    <ds:schemaRef ds:uri="d3ba748b-eadf-43c2-b4a4-06bc211162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712B83-607D-4084-A8C9-58303CD5243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66092</TotalTime>
  <Words>163</Words>
  <Application>Microsoft Office PowerPoint</Application>
  <PresentationFormat>Grand écran</PresentationFormat>
  <Paragraphs>23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Sara Gosselin</cp:lastModifiedBy>
  <cp:revision>1133</cp:revision>
  <dcterms:created xsi:type="dcterms:W3CDTF">2013-07-01T15:25:31Z</dcterms:created>
  <dcterms:modified xsi:type="dcterms:W3CDTF">2025-03-01T07:11:12Z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0x0101002BD90FBF1CE354459A06C055170AD682</vt:lpwstr>
  </property>
  <property fmtid="{D5CDD505-2E9C-101B-9397-08002B2CF9AE}" pid="3" name="Order">
    <vt:r8>10803200</vt:r8>
  </property>
  <property fmtid="{D5CDD505-2E9C-101B-9397-08002B2CF9AE}" pid="4" name="_dlc_DocIdItemGuid">
    <vt:lpwstr>e04a32f8-6a2e-418c-9d52-02b53c3c9786</vt:lpwstr>
  </property>
  <property fmtid="{D5CDD505-2E9C-101B-9397-08002B2CF9AE}" pid="5" name="MediaServiceImageTags">
    <vt:lpwstr/>
  </property>
</Properties>
</file>